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84" r:id="rId1"/>
  </p:sldMasterIdLst>
  <p:notesMasterIdLst>
    <p:notesMasterId r:id="rId20"/>
  </p:notesMasterIdLst>
  <p:sldIdLst>
    <p:sldId id="256" r:id="rId2"/>
    <p:sldId id="478" r:id="rId3"/>
    <p:sldId id="479" r:id="rId4"/>
    <p:sldId id="480" r:id="rId5"/>
    <p:sldId id="482" r:id="rId6"/>
    <p:sldId id="483" r:id="rId7"/>
    <p:sldId id="481" r:id="rId8"/>
    <p:sldId id="485" r:id="rId9"/>
    <p:sldId id="487" r:id="rId10"/>
    <p:sldId id="484" r:id="rId11"/>
    <p:sldId id="486" r:id="rId12"/>
    <p:sldId id="488" r:id="rId13"/>
    <p:sldId id="489" r:id="rId14"/>
    <p:sldId id="491" r:id="rId15"/>
    <p:sldId id="490" r:id="rId16"/>
    <p:sldId id="492" r:id="rId17"/>
    <p:sldId id="493" r:id="rId18"/>
    <p:sldId id="494" r:id="rId1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xination Tai" initials="xT" lastIdx="1" clrIdx="0">
    <p:extLst>
      <p:ext uri="{19B8F6BF-5375-455C-9EA6-DF929625EA0E}">
        <p15:presenceInfo xmlns:p15="http://schemas.microsoft.com/office/powerpoint/2012/main" userId="666f1f41aa0da126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A488322-F2BA-4B5B-9748-0D474271808F}" styleName="Medium Style 3 - Acc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85BE263C-DBD7-4A20-BB59-AAB30ACAA65A}" styleName="Medium Style 3 - 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68D230F3-CF80-4859-8CE7-A43EE81993B5}" styleName="Light Style 1 - Accent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96532" autoAdjust="0"/>
  </p:normalViewPr>
  <p:slideViewPr>
    <p:cSldViewPr snapToGrid="0">
      <p:cViewPr varScale="1">
        <p:scale>
          <a:sx n="92" d="100"/>
          <a:sy n="92" d="100"/>
        </p:scale>
        <p:origin x="216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commentAuthors" Target="commentAuthor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D7C82C-AD95-40D4-B3A3-0CE1F871474A}" type="datetimeFigureOut">
              <a:rPr lang="en-US" smtClean="0"/>
              <a:t>5/24/2019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D82AF25-7C08-4B75-BA5B-FE53889C15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61688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4C677C-0B72-4A28-861B-C455BF13B16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A05C2CC-D51A-4105-AC53-7D2D8F83367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6AE0657-30F6-410D-8B0F-A8F8364492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89D52E-94F2-44E0-8DDA-BDC8375FF788}" type="datetime1">
              <a:rPr lang="en-US" smtClean="0"/>
              <a:t>5/24/2019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FB81C7B-CF14-4B3F-A5C5-29F9CB13BA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D3DFAF0-D4DD-494A-A04E-707B898852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FB40BD-11D3-47DE-83A2-BC42E3AAD2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62044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DB5D3D0-610B-49E0-9985-51B991D248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3BA05D2-DD1F-4D89-A595-67C672E29D6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B14FE4B-0C47-4B2C-BC01-5951F4A556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4CBEC7-AA1D-4088-BE32-35D55B7A146C}" type="datetime1">
              <a:rPr lang="en-US" smtClean="0"/>
              <a:t>5/24/2019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7559192-3BC4-4B9F-A1E5-0BC502D228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5D3FB4E-3760-4B5C-AB1A-C770F434D6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FB40BD-11D3-47DE-83A2-BC42E3AAD2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11688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AAEDFC9B-554B-4ECC-9D50-FBD671ACEEB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A78F6B4-2854-4C2C-B4B6-0CBF66F2250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FD7B0E8-CACF-49C3-85CA-FCD3653338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B3AD1B-0B46-4DC3-99F9-DA40F7F9A48A}" type="datetime1">
              <a:rPr lang="en-US" smtClean="0"/>
              <a:t>5/24/2019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85F3ECB-2CF9-4537-908F-33F0B94956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8643522-DC4E-4F52-93B1-F51797285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FB40BD-11D3-47DE-83A2-BC42E3AAD2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11145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FD3E73-C95B-4194-90C9-CA1035EF64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2E518C5-5F27-486D-965E-01BC687FF2F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5B227C4-F141-44C9-8B84-36D4EB04AD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1D19D3-8E05-4B8D-A63C-13B10545570C}" type="datetime1">
              <a:rPr lang="en-US" smtClean="0"/>
              <a:t>5/24/2019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5EC7E38-1E2E-4C0E-831C-4B30C7CA32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12F6E8E-B7CC-4C82-8D0B-260F055A01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FB40BD-11D3-47DE-83A2-BC42E3AAD2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54771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0F7D97-FFA8-4CDD-AD66-8B21DD933D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106472D-AB71-4EEB-AFB1-25D74C68D7D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2CCC25E-D581-4FF7-84A4-A45AD0C7F5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6ABE34-17C6-49D2-9271-8A5C05D38D40}" type="datetime1">
              <a:rPr lang="en-US" smtClean="0"/>
              <a:t>5/24/2019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71AFDFC-7169-4880-BD62-DFE5468880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3BC496-DAD6-4754-A7C9-BEFDF707DB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FB40BD-11D3-47DE-83A2-BC42E3AAD2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71655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2AD1B2-7785-4130-A7EF-D4279829B2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1D0A0F4-EC03-4CD5-AED4-B2B589AD850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B32750D-EC2D-40B5-8F7F-B80763C2360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E37BAE5-9472-46F6-9BF2-EABE57F938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D9A94-9B30-4A21-AD8F-9453C06DC6ED}" type="datetime1">
              <a:rPr lang="en-US" smtClean="0"/>
              <a:t>5/24/2019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A75DD56-FFEB-45BA-86C7-F522702FBC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700BE94-FD73-4DA1-8547-DF75E187C4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FB40BD-11D3-47DE-83A2-BC42E3AAD2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807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37EB9E-C028-49BC-BC14-CF2B497F2C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33A32B8-04ED-4E30-A5FB-F64387AE29E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E86576E-CACE-40B2-8E86-720E3C66501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F37DEB9-EBA9-43CC-81B2-3DF7E93EF6B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D078E98-264D-4575-9258-91A5851757A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82E51CB-2E72-4275-B25F-6F8C5FA62F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61F19B-316B-4941-A75B-237B64C37D1B}" type="datetime1">
              <a:rPr lang="en-US" smtClean="0"/>
              <a:t>5/24/2019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BD117B7-84F5-4976-B1D6-60C36A95CA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025264F-A4F4-4E76-ADFF-AE5AF53C20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FB40BD-11D3-47DE-83A2-BC42E3AAD2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23591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6F9713-8830-4240-A44C-80935DFE48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B83922F-2B6D-4BFA-8C18-F757864A1D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371939-8226-4A21-86FD-5B3E8B04E98E}" type="datetime1">
              <a:rPr lang="en-US" smtClean="0"/>
              <a:t>5/24/2019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5F3BCAD-2E22-4F33-A214-C9A2E70AD7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45D9861-CE41-479A-B70A-C7FB801672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FB40BD-11D3-47DE-83A2-BC42E3AAD2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90580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0ED160C-80C2-46AC-9BC9-EFF190B397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BC5F38-C35E-44CA-B178-B61D46F8E84F}" type="datetime1">
              <a:rPr lang="en-US" smtClean="0"/>
              <a:t>5/24/2019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50B6AD3-6711-44E5-94FA-5D145CFD40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807093B-4309-4B77-9451-9FD0819971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FB40BD-11D3-47DE-83A2-BC42E3AAD2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4296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C2A382-B9B2-4B80-B8E1-8FABC7831C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C00712A-ECBF-4E5F-89CF-4CC20BFDD4E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2C70D3A-10F7-4DE4-AF01-11497A182C9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79A89FF-DDA3-476D-8A21-F9162F39F2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E3EDAF-680F-4325-AF90-C3DAF2B56BBB}" type="datetime1">
              <a:rPr lang="en-US" smtClean="0"/>
              <a:t>5/24/2019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7163FE9-967E-4439-9B94-2B84CC230B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8344202-354E-4F36-9174-20E7ACEF05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FB40BD-11D3-47DE-83A2-BC42E3AAD2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60040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DE15B5-6187-4CD6-AE8F-964E99D61F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55038CF-EDC9-41E9-B8AE-B923F8D4ED9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B3AB47D-F0A3-4211-AC37-885ACE160A0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2268076-1CFF-471F-9D96-AD75FA9405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9F6EA9-3E3E-49AD-BE9C-880540DDBA9D}" type="datetime1">
              <a:rPr lang="en-US" smtClean="0"/>
              <a:t>5/24/2019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CFC40F1-01DB-496E-A7B1-47823D56F0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45C0C51-380C-4255-BE32-9EF889F089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FB40BD-11D3-47DE-83A2-BC42E3AAD2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03507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3B549E72-A256-4E51-B1C9-D581B54E05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4DF65AB-7E7D-4F2D-86B9-71671F3CEDB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F69E108-543E-4D3E-94CB-5199D0D6001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471E9C-77F2-46DF-8614-A2FD4BD97E04}" type="datetime1">
              <a:rPr lang="en-US" smtClean="0"/>
              <a:t>5/24/2019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5A99430-D8AE-4037-874A-3D40CFFC697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18F8051-2503-4832-9CD0-AE7F3633AFC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FB40BD-11D3-47DE-83A2-BC42E3AAD2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45936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5" r:id="rId1"/>
    <p:sldLayoutId id="2147483786" r:id="rId2"/>
    <p:sldLayoutId id="2147483787" r:id="rId3"/>
    <p:sldLayoutId id="2147483788" r:id="rId4"/>
    <p:sldLayoutId id="2147483789" r:id="rId5"/>
    <p:sldLayoutId id="2147483790" r:id="rId6"/>
    <p:sldLayoutId id="2147483791" r:id="rId7"/>
    <p:sldLayoutId id="2147483792" r:id="rId8"/>
    <p:sldLayoutId id="2147483793" r:id="rId9"/>
    <p:sldLayoutId id="2147483794" r:id="rId10"/>
    <p:sldLayoutId id="2147483795" r:id="rId11"/>
  </p:sldLayoutIdLst>
  <p:hf hdr="0" ft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6020BF14-E210-4D14-842D-FCA7A1D2F723}"/>
              </a:ext>
            </a:extLst>
          </p:cNvPr>
          <p:cNvSpPr txBox="1"/>
          <p:nvPr/>
        </p:nvSpPr>
        <p:spPr>
          <a:xfrm>
            <a:off x="618067" y="2395152"/>
            <a:ext cx="7907866" cy="24314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/>
              <a:t>GNU C++ Debugger GDB</a:t>
            </a:r>
            <a:br>
              <a:rPr lang="en-US" sz="4400"/>
            </a:br>
            <a:r>
              <a:rPr lang="en-US" sz="2000">
                <a:solidFill>
                  <a:schemeClr val="bg1">
                    <a:lumMod val="75000"/>
                  </a:schemeClr>
                </a:solidFill>
              </a:rPr>
              <a:t>May. 24, 2019</a:t>
            </a:r>
            <a:br>
              <a:rPr lang="en-US" sz="2000"/>
            </a:br>
            <a:br>
              <a:rPr lang="en-US" sz="4400"/>
            </a:br>
            <a:r>
              <a:rPr lang="en-US" sz="4400"/>
              <a:t>Pei-Luan Tai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19BCDE3F-68D5-4F37-A916-43585A9460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FB40BD-11D3-47DE-83A2-BC42E3AAD2F6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012244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9E62A24F-66B2-48B9-B2B0-8044719BAE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FB40BD-11D3-47DE-83A2-BC42E3AAD2F6}" type="slidenum">
              <a:rPr lang="en-US" smtClean="0"/>
              <a:t>10</a:t>
            </a:fld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B559403-BA1D-4E70-9CF6-97B312A999A8}"/>
              </a:ext>
            </a:extLst>
          </p:cNvPr>
          <p:cNvSpPr txBox="1"/>
          <p:nvPr/>
        </p:nvSpPr>
        <p:spPr>
          <a:xfrm>
            <a:off x="1184033" y="844062"/>
            <a:ext cx="60725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/>
              <a:t>Basic commands: </a:t>
            </a:r>
            <a:r>
              <a:rPr lang="en-US" sz="3200" dirty="0">
                <a:solidFill>
                  <a:schemeClr val="accent1">
                    <a:lumMod val="75000"/>
                  </a:schemeClr>
                </a:solidFill>
              </a:rPr>
              <a:t>list</a:t>
            </a:r>
            <a:r>
              <a:rPr lang="en-US" sz="3200" dirty="0"/>
              <a:t> or </a:t>
            </a:r>
            <a:r>
              <a:rPr lang="en-US" sz="3200" dirty="0">
                <a:solidFill>
                  <a:schemeClr val="accent1">
                    <a:lumMod val="75000"/>
                  </a:schemeClr>
                </a:solidFill>
              </a:rPr>
              <a:t>l</a:t>
            </a:r>
            <a:endParaRPr lang="en-US" sz="3200" dirty="0">
              <a:solidFill>
                <a:schemeClr val="accent1">
                  <a:lumMod val="75000"/>
                </a:schemeClr>
              </a:solidFill>
              <a:latin typeface="ISOCPEUR" panose="020B0604020202020204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16B2549-6538-4693-A4B5-166DF668C334}"/>
              </a:ext>
            </a:extLst>
          </p:cNvPr>
          <p:cNvSpPr txBox="1"/>
          <p:nvPr/>
        </p:nvSpPr>
        <p:spPr>
          <a:xfrm>
            <a:off x="550986" y="1723292"/>
            <a:ext cx="407963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 list command can print the source code:</a:t>
            </a:r>
            <a:r>
              <a:rPr lang="en-US" dirty="0">
                <a:latin typeface="ISOCPEUR" panose="020B0604020202020204" pitchFamily="34" charset="0"/>
              </a:rPr>
              <a:t> </a:t>
            </a:r>
          </a:p>
          <a:p>
            <a:r>
              <a:rPr lang="en-US" dirty="0">
                <a:latin typeface="ISOCPEUR" panose="020B0604020202020204" pitchFamily="34" charset="0"/>
              </a:rPr>
              <a:t> list </a:t>
            </a:r>
          </a:p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ISOCPEUR" panose="020B0604020202020204" pitchFamily="34" charset="0"/>
              </a:rPr>
              <a:t> list 10   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</a:rPr>
              <a:t>&lt;== center at line 10</a:t>
            </a:r>
          </a:p>
          <a:p>
            <a:r>
              <a:rPr lang="en-US" dirty="0">
                <a:latin typeface="ISOCPEUR" panose="020B0604020202020204" pitchFamily="34" charset="0"/>
              </a:rPr>
              <a:t> list 1,50  </a:t>
            </a:r>
            <a:r>
              <a:rPr lang="en-US" dirty="0"/>
              <a:t>&lt;== show line 1 to line 50</a:t>
            </a:r>
          </a:p>
          <a:p>
            <a:r>
              <a:rPr lang="en-US" dirty="0">
                <a:latin typeface="ISOCPEUR" panose="020B0604020202020204" pitchFamily="34" charset="0"/>
              </a:rPr>
              <a:t> list </a:t>
            </a:r>
            <a:r>
              <a:rPr lang="en-US" dirty="0" err="1">
                <a:latin typeface="ISOCPEUR" panose="020B0604020202020204" pitchFamily="34" charset="0"/>
              </a:rPr>
              <a:t>function_name</a:t>
            </a:r>
            <a:endParaRPr lang="en-US" dirty="0">
              <a:latin typeface="ISOCPEUR" panose="020B0604020202020204" pitchFamily="34" charset="0"/>
            </a:endParaRPr>
          </a:p>
          <a:p>
            <a:r>
              <a:rPr lang="en-US" dirty="0">
                <a:latin typeface="ISOCPEUR" panose="020B0604020202020204" pitchFamily="34" charset="0"/>
              </a:rPr>
              <a:t> list file:function_name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36B859E-0BC0-4E04-AECB-C16208E11539}"/>
              </a:ext>
            </a:extLst>
          </p:cNvPr>
          <p:cNvSpPr txBox="1"/>
          <p:nvPr/>
        </p:nvSpPr>
        <p:spPr>
          <a:xfrm>
            <a:off x="715107" y="4056187"/>
            <a:ext cx="575603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ISOCPEUR" panose="020B0604020202020204" pitchFamily="34" charset="0"/>
              </a:rPr>
              <a:t>where</a:t>
            </a:r>
            <a:r>
              <a:rPr lang="en-US" dirty="0"/>
              <a:t> &lt;== show you where you are at</a:t>
            </a:r>
          </a:p>
          <a:p>
            <a:r>
              <a:rPr lang="en-US" dirty="0">
                <a:latin typeface="ISOCPEUR" panose="020B0604020202020204" pitchFamily="34" charset="0"/>
              </a:rPr>
              <a:t>info line </a:t>
            </a:r>
            <a:r>
              <a:rPr lang="en-US" dirty="0"/>
              <a:t>&lt;== show you the current line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6053881-BBB7-454B-86C8-FF3F4B6E96B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49316" y="1930580"/>
            <a:ext cx="4082953" cy="1527728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80BFD8E9-9930-4A09-A650-ACBDF7B7D333}"/>
              </a:ext>
            </a:extLst>
          </p:cNvPr>
          <p:cNvSpPr/>
          <p:nvPr/>
        </p:nvSpPr>
        <p:spPr>
          <a:xfrm>
            <a:off x="4865076" y="2649416"/>
            <a:ext cx="4067909" cy="164124"/>
          </a:xfrm>
          <a:prstGeom prst="rect">
            <a:avLst/>
          </a:prstGeom>
          <a:solidFill>
            <a:schemeClr val="accent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7FB74590-A57F-4381-B08A-23EADEA0CA29}"/>
              </a:ext>
            </a:extLst>
          </p:cNvPr>
          <p:cNvSpPr/>
          <p:nvPr/>
        </p:nvSpPr>
        <p:spPr>
          <a:xfrm>
            <a:off x="726830" y="2332892"/>
            <a:ext cx="3094893" cy="234461"/>
          </a:xfrm>
          <a:prstGeom prst="rect">
            <a:avLst/>
          </a:prstGeom>
          <a:solidFill>
            <a:schemeClr val="accent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60208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0AF8C269-192E-465D-AA95-AB4E971F73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FB40BD-11D3-47DE-83A2-BC42E3AAD2F6}" type="slidenum">
              <a:rPr lang="en-US" smtClean="0"/>
              <a:t>11</a:t>
            </a:fld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BE3E325-F2BB-4709-BB73-A658525F2FB1}"/>
              </a:ext>
            </a:extLst>
          </p:cNvPr>
          <p:cNvSpPr txBox="1"/>
          <p:nvPr/>
        </p:nvSpPr>
        <p:spPr>
          <a:xfrm>
            <a:off x="1184033" y="844062"/>
            <a:ext cx="60725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/>
              <a:t>Basic commands: </a:t>
            </a:r>
            <a:r>
              <a:rPr lang="en-US" sz="3200" dirty="0">
                <a:solidFill>
                  <a:schemeClr val="accent1">
                    <a:lumMod val="75000"/>
                  </a:schemeClr>
                </a:solidFill>
              </a:rPr>
              <a:t>next/step</a:t>
            </a:r>
            <a:r>
              <a:rPr lang="en-US" sz="3200" dirty="0"/>
              <a:t> or </a:t>
            </a:r>
            <a:r>
              <a:rPr lang="en-US" sz="3200" dirty="0">
                <a:solidFill>
                  <a:schemeClr val="accent1">
                    <a:lumMod val="75000"/>
                  </a:schemeClr>
                </a:solidFill>
              </a:rPr>
              <a:t>n/s</a:t>
            </a:r>
            <a:endParaRPr lang="en-US" sz="3200" dirty="0">
              <a:solidFill>
                <a:schemeClr val="accent1">
                  <a:lumMod val="75000"/>
                </a:schemeClr>
              </a:solidFill>
              <a:latin typeface="ISOCPEUR" panose="020B0604020202020204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45EEF56-C7FA-41B2-8203-CE88235371A1}"/>
              </a:ext>
            </a:extLst>
          </p:cNvPr>
          <p:cNvSpPr txBox="1"/>
          <p:nvPr/>
        </p:nvSpPr>
        <p:spPr>
          <a:xfrm>
            <a:off x="1242646" y="1676400"/>
            <a:ext cx="5451231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ISOCPEUR" panose="020B0604020202020204" pitchFamily="34" charset="0"/>
              </a:rPr>
              <a:t>int main() {</a:t>
            </a:r>
          </a:p>
          <a:p>
            <a:r>
              <a:rPr lang="en-US" dirty="0">
                <a:latin typeface="ISOCPEUR" panose="020B0604020202020204" pitchFamily="34" charset="0"/>
              </a:rPr>
              <a:t>    int x1 = func1(10);</a:t>
            </a:r>
          </a:p>
          <a:p>
            <a:r>
              <a:rPr lang="en-US" dirty="0">
                <a:latin typeface="ISOCPEUR" panose="020B0604020202020204" pitchFamily="34" charset="0"/>
              </a:rPr>
              <a:t>    int x2 = func2(20);</a:t>
            </a:r>
          </a:p>
          <a:p>
            <a:r>
              <a:rPr lang="en-US" dirty="0">
                <a:latin typeface="ISOCPEUR" panose="020B0604020202020204" pitchFamily="34" charset="0"/>
              </a:rPr>
              <a:t>    int x3 = func3(30);</a:t>
            </a:r>
          </a:p>
          <a:p>
            <a:r>
              <a:rPr lang="en-US" dirty="0">
                <a:latin typeface="ISOCPEUR" panose="020B0604020202020204" pitchFamily="34" charset="0"/>
              </a:rPr>
              <a:t>}</a:t>
            </a:r>
          </a:p>
          <a:p>
            <a:endParaRPr lang="en-US" dirty="0"/>
          </a:p>
          <a:p>
            <a:r>
              <a:rPr lang="en-US" dirty="0"/>
              <a:t>"next" commands will not go into a subroutine.</a:t>
            </a:r>
          </a:p>
          <a:p>
            <a:r>
              <a:rPr lang="en-US" dirty="0"/>
              <a:t>"step" will let us go into func1(), func2(), and func3().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D804307-2C15-4FAD-B010-B7B10C480EDD}"/>
              </a:ext>
            </a:extLst>
          </p:cNvPr>
          <p:cNvSpPr txBox="1"/>
          <p:nvPr/>
        </p:nvSpPr>
        <p:spPr>
          <a:xfrm>
            <a:off x="1254368" y="4689234"/>
            <a:ext cx="575603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One also can do multiple “next”</a:t>
            </a:r>
            <a:endParaRPr lang="en-US" dirty="0">
              <a:latin typeface="ISOCPEUR" panose="020B0604020202020204" pitchFamily="34" charset="0"/>
            </a:endParaRPr>
          </a:p>
          <a:p>
            <a:r>
              <a:rPr lang="en-US" dirty="0">
                <a:latin typeface="ISOCPEUR" panose="020B0604020202020204" pitchFamily="34" charset="0"/>
              </a:rPr>
              <a:t>next [N],</a:t>
            </a:r>
          </a:p>
          <a:p>
            <a:r>
              <a:rPr lang="en-US" dirty="0">
                <a:latin typeface="ISOCPEUR" panose="020B0604020202020204" pitchFamily="34" charset="0"/>
              </a:rPr>
              <a:t>e.g. next 3 </a:t>
            </a:r>
            <a:r>
              <a:rPr lang="en-US" dirty="0"/>
              <a:t>&lt;== next three subroutines.</a:t>
            </a:r>
          </a:p>
        </p:txBody>
      </p:sp>
    </p:spTree>
    <p:extLst>
      <p:ext uri="{BB962C8B-B14F-4D97-AF65-F5344CB8AC3E}">
        <p14:creationId xmlns:p14="http://schemas.microsoft.com/office/powerpoint/2010/main" val="15626263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0AF8C269-192E-465D-AA95-AB4E971F73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FB40BD-11D3-47DE-83A2-BC42E3AAD2F6}" type="slidenum">
              <a:rPr lang="en-US" smtClean="0"/>
              <a:t>12</a:t>
            </a:fld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BE3E325-F2BB-4709-BB73-A658525F2FB1}"/>
              </a:ext>
            </a:extLst>
          </p:cNvPr>
          <p:cNvSpPr txBox="1"/>
          <p:nvPr/>
        </p:nvSpPr>
        <p:spPr>
          <a:xfrm>
            <a:off x="1184033" y="844062"/>
            <a:ext cx="60725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/>
              <a:t>examining tool: </a:t>
            </a:r>
            <a:r>
              <a:rPr lang="en-US" sz="3200" dirty="0">
                <a:solidFill>
                  <a:schemeClr val="accent1">
                    <a:lumMod val="75000"/>
                  </a:schemeClr>
                </a:solidFill>
              </a:rPr>
              <a:t>print</a:t>
            </a:r>
            <a:r>
              <a:rPr lang="en-US" sz="3200" dirty="0"/>
              <a:t> or </a:t>
            </a:r>
            <a:r>
              <a:rPr lang="en-US" sz="3200" dirty="0">
                <a:solidFill>
                  <a:schemeClr val="accent1">
                    <a:lumMod val="75000"/>
                  </a:schemeClr>
                </a:solidFill>
              </a:rPr>
              <a:t>p</a:t>
            </a:r>
            <a:endParaRPr lang="en-US" sz="3200" dirty="0">
              <a:solidFill>
                <a:schemeClr val="accent1">
                  <a:lumMod val="75000"/>
                </a:schemeClr>
              </a:solidFill>
              <a:latin typeface="ISOCPEUR" panose="020B0604020202020204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45EEF56-C7FA-41B2-8203-CE88235371A1}"/>
              </a:ext>
            </a:extLst>
          </p:cNvPr>
          <p:cNvSpPr txBox="1"/>
          <p:nvPr/>
        </p:nvSpPr>
        <p:spPr>
          <a:xfrm>
            <a:off x="1242646" y="1676400"/>
            <a:ext cx="545123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ISOCPEUR" panose="020B0604020202020204" pitchFamily="34" charset="0"/>
              </a:rPr>
              <a:t>print </a:t>
            </a:r>
            <a:r>
              <a:rPr lang="en-US" dirty="0" err="1">
                <a:latin typeface="ISOCPEUR" panose="020B0604020202020204" pitchFamily="34" charset="0"/>
              </a:rPr>
              <a:t>my_var</a:t>
            </a:r>
            <a:endParaRPr lang="en-US" dirty="0">
              <a:latin typeface="ISOCPEUR" panose="020B0604020202020204" pitchFamily="34" charset="0"/>
            </a:endParaRPr>
          </a:p>
          <a:p>
            <a:r>
              <a:rPr lang="en-US" dirty="0">
                <a:latin typeface="ISOCPEUR" panose="020B0604020202020204" pitchFamily="34" charset="0"/>
              </a:rPr>
              <a:t>print &amp;</a:t>
            </a:r>
            <a:r>
              <a:rPr lang="en-US" dirty="0" err="1">
                <a:latin typeface="ISOCPEUR" panose="020B0604020202020204" pitchFamily="34" charset="0"/>
              </a:rPr>
              <a:t>my_var</a:t>
            </a:r>
            <a:r>
              <a:rPr lang="en-US" dirty="0">
                <a:latin typeface="ISOCPEUR" panose="020B0604020202020204" pitchFamily="34" charset="0"/>
              </a:rPr>
              <a:t>  </a:t>
            </a:r>
            <a:r>
              <a:rPr lang="en-US" dirty="0"/>
              <a:t>&lt;==  memory address</a:t>
            </a:r>
            <a:endParaRPr lang="en-US" dirty="0">
              <a:latin typeface="ISOCPEUR" panose="020B0604020202020204" pitchFamily="34" charset="0"/>
            </a:endParaRPr>
          </a:p>
          <a:p>
            <a:r>
              <a:rPr lang="en-US" dirty="0">
                <a:latin typeface="ISOCPEUR" panose="020B0604020202020204" pitchFamily="34" charset="0"/>
              </a:rPr>
              <a:t>print </a:t>
            </a:r>
            <a:r>
              <a:rPr lang="en-US" dirty="0" err="1">
                <a:latin typeface="ISOCPEUR" panose="020B0604020202020204" pitchFamily="34" charset="0"/>
              </a:rPr>
              <a:t>sizeof</a:t>
            </a:r>
            <a:r>
              <a:rPr lang="en-US" dirty="0">
                <a:latin typeface="ISOCPEUR" panose="020B0604020202020204" pitchFamily="34" charset="0"/>
              </a:rPr>
              <a:t>( </a:t>
            </a:r>
            <a:r>
              <a:rPr lang="en-US" dirty="0" err="1">
                <a:latin typeface="ISOCPEUR" panose="020B0604020202020204" pitchFamily="34" charset="0"/>
              </a:rPr>
              <a:t>my_var</a:t>
            </a:r>
            <a:r>
              <a:rPr lang="en-US" dirty="0">
                <a:latin typeface="ISOCPEUR" panose="020B0604020202020204" pitchFamily="34" charset="0"/>
              </a:rPr>
              <a:t>)</a:t>
            </a:r>
          </a:p>
          <a:p>
            <a:endParaRPr lang="en-US" dirty="0">
              <a:latin typeface="ISOCPEUR" panose="020B060402020202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D804307-2C15-4FAD-B010-B7B10C480EDD}"/>
              </a:ext>
            </a:extLst>
          </p:cNvPr>
          <p:cNvSpPr txBox="1"/>
          <p:nvPr/>
        </p:nvSpPr>
        <p:spPr>
          <a:xfrm>
            <a:off x="1277815" y="3364526"/>
            <a:ext cx="575603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You use print command to set the value as well:</a:t>
            </a:r>
          </a:p>
          <a:p>
            <a:r>
              <a:rPr lang="en-US" dirty="0">
                <a:latin typeface="ISOCPEUR" panose="020B0604020202020204" pitchFamily="34" charset="0"/>
              </a:rPr>
              <a:t>print </a:t>
            </a:r>
            <a:r>
              <a:rPr lang="en-US" dirty="0" err="1">
                <a:solidFill>
                  <a:schemeClr val="accent1">
                    <a:lumMod val="75000"/>
                  </a:schemeClr>
                </a:solidFill>
                <a:latin typeface="ISOCPEUR" panose="020B0604020202020204" pitchFamily="34" charset="0"/>
              </a:rPr>
              <a:t>my_var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ISOCPEUR" panose="020B0604020202020204" pitchFamily="34" charset="0"/>
              </a:rPr>
              <a:t>=10 </a:t>
            </a:r>
            <a:r>
              <a:rPr lang="en-US" dirty="0"/>
              <a:t>&lt;== let my variable = 10</a:t>
            </a:r>
            <a:endParaRPr lang="en-US" dirty="0">
              <a:latin typeface="ISOCPEUR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794806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0AF8C269-192E-465D-AA95-AB4E971F73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FB40BD-11D3-47DE-83A2-BC42E3AAD2F6}" type="slidenum">
              <a:rPr lang="en-US" smtClean="0"/>
              <a:t>13</a:t>
            </a:fld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BE3E325-F2BB-4709-BB73-A658525F2FB1}"/>
              </a:ext>
            </a:extLst>
          </p:cNvPr>
          <p:cNvSpPr txBox="1"/>
          <p:nvPr/>
        </p:nvSpPr>
        <p:spPr>
          <a:xfrm>
            <a:off x="1184033" y="844062"/>
            <a:ext cx="60725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/>
              <a:t>examining tool: </a:t>
            </a:r>
            <a:r>
              <a:rPr lang="en-US" sz="3200" dirty="0">
                <a:solidFill>
                  <a:schemeClr val="accent1">
                    <a:lumMod val="75000"/>
                  </a:schemeClr>
                </a:solidFill>
              </a:rPr>
              <a:t>x</a:t>
            </a:r>
            <a:endParaRPr lang="en-US" sz="3200" dirty="0">
              <a:solidFill>
                <a:schemeClr val="accent1">
                  <a:lumMod val="75000"/>
                </a:schemeClr>
              </a:solidFill>
              <a:latin typeface="ISOCPEUR" panose="020B0604020202020204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45EEF56-C7FA-41B2-8203-CE88235371A1}"/>
              </a:ext>
            </a:extLst>
          </p:cNvPr>
          <p:cNvSpPr txBox="1"/>
          <p:nvPr/>
        </p:nvSpPr>
        <p:spPr>
          <a:xfrm>
            <a:off x="1242646" y="1676400"/>
            <a:ext cx="5451231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“x/Format” can provide low level information.</a:t>
            </a:r>
            <a:br>
              <a:rPr lang="en-US" dirty="0"/>
            </a:br>
            <a:endParaRPr lang="en-US" dirty="0"/>
          </a:p>
          <a:p>
            <a:r>
              <a:rPr lang="en-US" dirty="0">
                <a:latin typeface="ISOCPEUR" panose="020B0604020202020204" pitchFamily="34" charset="0"/>
              </a:rPr>
              <a:t>char </a:t>
            </a:r>
            <a:r>
              <a:rPr lang="en-US" dirty="0" err="1">
                <a:latin typeface="ISOCPEUR" panose="020B0604020202020204" pitchFamily="34" charset="0"/>
              </a:rPr>
              <a:t>my_str</a:t>
            </a:r>
            <a:r>
              <a:rPr lang="en-US" dirty="0">
                <a:latin typeface="ISOCPEUR" panose="020B0604020202020204" pitchFamily="34" charset="0"/>
              </a:rPr>
              <a:t>[50] = "123";</a:t>
            </a:r>
          </a:p>
          <a:p>
            <a:r>
              <a:rPr lang="en-US" dirty="0">
                <a:latin typeface="ISOCPEUR" panose="020B0604020202020204" pitchFamily="34" charset="0"/>
              </a:rPr>
              <a:t>(</a:t>
            </a:r>
            <a:r>
              <a:rPr lang="en-US" dirty="0" err="1">
                <a:latin typeface="ISOCPEUR" panose="020B0604020202020204" pitchFamily="34" charset="0"/>
              </a:rPr>
              <a:t>gdb</a:t>
            </a:r>
            <a:r>
              <a:rPr lang="en-US" dirty="0">
                <a:latin typeface="ISOCPEUR" panose="020B0604020202020204" pitchFamily="34" charset="0"/>
              </a:rPr>
              <a:t>) x </a:t>
            </a:r>
            <a:r>
              <a:rPr lang="en-US" dirty="0" err="1">
                <a:latin typeface="ISOCPEUR" panose="020B0604020202020204" pitchFamily="34" charset="0"/>
              </a:rPr>
              <a:t>my_str</a:t>
            </a:r>
            <a:endParaRPr lang="en-US" dirty="0">
              <a:latin typeface="ISOCPEUR" panose="020B0604020202020204" pitchFamily="34" charset="0"/>
            </a:endParaRPr>
          </a:p>
          <a:p>
            <a:r>
              <a:rPr lang="en-US" dirty="0"/>
              <a:t>0xbfffee08:	0x31</a:t>
            </a:r>
          </a:p>
          <a:p>
            <a:r>
              <a:rPr lang="en-US" dirty="0"/>
              <a:t>It prints out the first byte ( 1 char = 1 byte ), 0x31 = '1'</a:t>
            </a:r>
          </a:p>
          <a:p>
            <a:r>
              <a:rPr lang="en-US" dirty="0"/>
              <a:t>"0xbfffee08" is the memory address of </a:t>
            </a:r>
            <a:r>
              <a:rPr lang="en-US" dirty="0" err="1"/>
              <a:t>my_str</a:t>
            </a:r>
            <a:r>
              <a:rPr lang="en-US" dirty="0"/>
              <a:t> variable</a:t>
            </a:r>
            <a:r>
              <a:rPr lang="en-US" dirty="0">
                <a:latin typeface="ISOCPEUR" panose="020B0604020202020204" pitchFamily="34" charset="0"/>
              </a:rPr>
              <a:t>.</a:t>
            </a:r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D804307-2C15-4FAD-B010-B7B10C480EDD}"/>
              </a:ext>
            </a:extLst>
          </p:cNvPr>
          <p:cNvSpPr txBox="1"/>
          <p:nvPr/>
        </p:nvSpPr>
        <p:spPr>
          <a:xfrm>
            <a:off x="1277814" y="4149973"/>
            <a:ext cx="715107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ISOCPEUR" panose="020B0604020202020204" pitchFamily="34" charset="0"/>
              </a:rPr>
              <a:t>(</a:t>
            </a:r>
            <a:r>
              <a:rPr lang="en-US" dirty="0" err="1">
                <a:latin typeface="ISOCPEUR" panose="020B0604020202020204" pitchFamily="34" charset="0"/>
              </a:rPr>
              <a:t>gdb</a:t>
            </a:r>
            <a:r>
              <a:rPr lang="en-US" dirty="0">
                <a:latin typeface="ISOCPEUR" panose="020B0604020202020204" pitchFamily="34" charset="0"/>
              </a:rPr>
              <a:t>) x/6b </a:t>
            </a:r>
            <a:r>
              <a:rPr lang="en-US" dirty="0" err="1">
                <a:latin typeface="ISOCPEUR" panose="020B0604020202020204" pitchFamily="34" charset="0"/>
              </a:rPr>
              <a:t>my_str</a:t>
            </a:r>
            <a:endParaRPr lang="en-US" dirty="0">
              <a:latin typeface="ISOCPEUR" panose="020B0604020202020204" pitchFamily="34" charset="0"/>
            </a:endParaRPr>
          </a:p>
          <a:p>
            <a:r>
              <a:rPr lang="en-US" dirty="0"/>
              <a:t>0xbfffee08:	0x31	0x32	0x33	0x00	0x00	0x00</a:t>
            </a:r>
          </a:p>
          <a:p>
            <a:r>
              <a:rPr lang="en-US" dirty="0"/>
              <a:t>It prints out first 6 bytes for the </a:t>
            </a:r>
            <a:r>
              <a:rPr lang="en-US" dirty="0" err="1"/>
              <a:t>my_str</a:t>
            </a:r>
            <a:r>
              <a:rPr lang="en-US" dirty="0"/>
              <a:t>.</a:t>
            </a:r>
            <a:endParaRPr lang="en-US" dirty="0">
              <a:latin typeface="ISOCPEUR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556507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0AF8C269-192E-465D-AA95-AB4E971F73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FB40BD-11D3-47DE-83A2-BC42E3AAD2F6}" type="slidenum">
              <a:rPr lang="en-US" smtClean="0"/>
              <a:t>14</a:t>
            </a:fld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BE3E325-F2BB-4709-BB73-A658525F2FB1}"/>
              </a:ext>
            </a:extLst>
          </p:cNvPr>
          <p:cNvSpPr txBox="1"/>
          <p:nvPr/>
        </p:nvSpPr>
        <p:spPr>
          <a:xfrm>
            <a:off x="1172310" y="550985"/>
            <a:ext cx="60725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/>
              <a:t>examining tool: </a:t>
            </a:r>
            <a:r>
              <a:rPr lang="en-US" sz="3200" dirty="0">
                <a:solidFill>
                  <a:schemeClr val="accent1">
                    <a:lumMod val="75000"/>
                  </a:schemeClr>
                </a:solidFill>
              </a:rPr>
              <a:t>watch</a:t>
            </a:r>
            <a:endParaRPr lang="en-US" sz="3200" dirty="0">
              <a:solidFill>
                <a:schemeClr val="accent1">
                  <a:lumMod val="75000"/>
                </a:schemeClr>
              </a:solidFill>
              <a:latin typeface="ISOCPEUR" panose="020B0604020202020204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45EEF56-C7FA-41B2-8203-CE88235371A1}"/>
              </a:ext>
            </a:extLst>
          </p:cNvPr>
          <p:cNvSpPr txBox="1"/>
          <p:nvPr/>
        </p:nvSpPr>
        <p:spPr>
          <a:xfrm>
            <a:off x="1242646" y="1465384"/>
            <a:ext cx="7080739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"watch" command sets a watchpoint for an expression.</a:t>
            </a:r>
          </a:p>
          <a:p>
            <a:endParaRPr lang="en-US" dirty="0"/>
          </a:p>
          <a:p>
            <a:r>
              <a:rPr lang="en-US" dirty="0"/>
              <a:t>int main( int </a:t>
            </a:r>
            <a:r>
              <a:rPr lang="en-US" dirty="0" err="1"/>
              <a:t>argc</a:t>
            </a:r>
            <a:r>
              <a:rPr lang="en-US" dirty="0"/>
              <a:t>, char** </a:t>
            </a:r>
            <a:r>
              <a:rPr lang="en-US" dirty="0" err="1"/>
              <a:t>argv</a:t>
            </a:r>
            <a:r>
              <a:rPr lang="en-US" dirty="0"/>
              <a:t> ) {</a:t>
            </a:r>
          </a:p>
          <a:p>
            <a:r>
              <a:rPr lang="en-US" dirty="0"/>
              <a:t>    </a:t>
            </a:r>
          </a:p>
          <a:p>
            <a:r>
              <a:rPr lang="en-US" dirty="0"/>
              <a:t>    int x = 0;</a:t>
            </a:r>
          </a:p>
          <a:p>
            <a:r>
              <a:rPr lang="en-US" dirty="0"/>
              <a:t>    x = func1(10);</a:t>
            </a:r>
          </a:p>
          <a:p>
            <a:r>
              <a:rPr lang="en-US" dirty="0"/>
              <a:t>    x = func2(20);</a:t>
            </a:r>
          </a:p>
          <a:p>
            <a:r>
              <a:rPr lang="en-US" dirty="0"/>
              <a:t>    x = func3(30);</a:t>
            </a:r>
          </a:p>
          <a:p>
            <a:r>
              <a:rPr lang="en-US" dirty="0"/>
              <a:t>}</a:t>
            </a:r>
          </a:p>
          <a:p>
            <a:endParaRPr lang="en-US" dirty="0"/>
          </a:p>
          <a:p>
            <a:r>
              <a:rPr lang="en-US" dirty="0"/>
              <a:t>For example, we want to check what the value of x whenever it changes.</a:t>
            </a:r>
          </a:p>
          <a:p>
            <a:r>
              <a:rPr lang="en-US" dirty="0"/>
              <a:t>then, type in "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ISOCPEUR" panose="020B0604020202020204" pitchFamily="34" charset="0"/>
              </a:rPr>
              <a:t>watch x</a:t>
            </a:r>
            <a:r>
              <a:rPr lang="en-US" dirty="0"/>
              <a:t>"</a:t>
            </a:r>
          </a:p>
          <a:p>
            <a:r>
              <a:rPr lang="en-US" dirty="0"/>
              <a:t>it is kind of break, and so we use "continue" command,</a:t>
            </a:r>
          </a:p>
          <a:p>
            <a:r>
              <a:rPr lang="en-US" dirty="0"/>
              <a:t>when the value of variable x changes, </a:t>
            </a:r>
            <a:r>
              <a:rPr lang="en-US" dirty="0" err="1"/>
              <a:t>gdb</a:t>
            </a:r>
            <a:r>
              <a:rPr lang="en-US" dirty="0"/>
              <a:t> will stop the process,</a:t>
            </a:r>
          </a:p>
          <a:p>
            <a:r>
              <a:rPr lang="en-US" dirty="0"/>
              <a:t>then print out the old and new value.</a:t>
            </a:r>
          </a:p>
        </p:txBody>
      </p:sp>
    </p:spTree>
    <p:extLst>
      <p:ext uri="{BB962C8B-B14F-4D97-AF65-F5344CB8AC3E}">
        <p14:creationId xmlns:p14="http://schemas.microsoft.com/office/powerpoint/2010/main" val="15262656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0AF8C269-192E-465D-AA95-AB4E971F73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FB40BD-11D3-47DE-83A2-BC42E3AAD2F6}" type="slidenum">
              <a:rPr lang="en-US" smtClean="0"/>
              <a:t>15</a:t>
            </a:fld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BE3E325-F2BB-4709-BB73-A658525F2FB1}"/>
              </a:ext>
            </a:extLst>
          </p:cNvPr>
          <p:cNvSpPr txBox="1"/>
          <p:nvPr/>
        </p:nvSpPr>
        <p:spPr>
          <a:xfrm>
            <a:off x="1184033" y="844062"/>
            <a:ext cx="60725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/>
              <a:t>examining tool: </a:t>
            </a:r>
            <a:r>
              <a:rPr lang="en-US" sz="3200" dirty="0">
                <a:solidFill>
                  <a:schemeClr val="accent1">
                    <a:lumMod val="75000"/>
                  </a:schemeClr>
                </a:solidFill>
              </a:rPr>
              <a:t>info</a:t>
            </a:r>
            <a:endParaRPr lang="en-US" sz="3200" dirty="0">
              <a:solidFill>
                <a:schemeClr val="accent1">
                  <a:lumMod val="75000"/>
                </a:schemeClr>
              </a:solidFill>
              <a:latin typeface="ISOCPEUR" panose="020B0604020202020204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45EEF56-C7FA-41B2-8203-CE88235371A1}"/>
              </a:ext>
            </a:extLst>
          </p:cNvPr>
          <p:cNvSpPr txBox="1"/>
          <p:nvPr/>
        </p:nvSpPr>
        <p:spPr>
          <a:xfrm>
            <a:off x="1242646" y="2063262"/>
            <a:ext cx="545123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info locals (information for local variables)</a:t>
            </a:r>
          </a:p>
          <a:p>
            <a:r>
              <a:rPr lang="en-US" dirty="0"/>
              <a:t>info breakpoints </a:t>
            </a:r>
          </a:p>
          <a:p>
            <a:r>
              <a:rPr lang="en-US" dirty="0"/>
              <a:t>info </a:t>
            </a:r>
            <a:r>
              <a:rPr lang="en-US" dirty="0" err="1"/>
              <a:t>args</a:t>
            </a:r>
            <a:endParaRPr lang="en-US" dirty="0"/>
          </a:p>
          <a:p>
            <a:r>
              <a:rPr lang="en-US" dirty="0"/>
              <a:t>info watch</a:t>
            </a:r>
          </a:p>
        </p:txBody>
      </p:sp>
    </p:spTree>
    <p:extLst>
      <p:ext uri="{BB962C8B-B14F-4D97-AF65-F5344CB8AC3E}">
        <p14:creationId xmlns:p14="http://schemas.microsoft.com/office/powerpoint/2010/main" val="167913163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A14BE326-1CB8-4957-B316-8C442192CD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FB40BD-11D3-47DE-83A2-BC42E3AAD2F6}" type="slidenum">
              <a:rPr lang="en-US" smtClean="0"/>
              <a:t>16</a:t>
            </a:fld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BCF92F7-EA83-417D-B397-C353459122A7}"/>
              </a:ext>
            </a:extLst>
          </p:cNvPr>
          <p:cNvSpPr txBox="1"/>
          <p:nvPr/>
        </p:nvSpPr>
        <p:spPr>
          <a:xfrm>
            <a:off x="1184033" y="844062"/>
            <a:ext cx="60725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/>
              <a:t>examining tool: </a:t>
            </a:r>
            <a:r>
              <a:rPr lang="en-US" sz="3200" dirty="0" err="1">
                <a:solidFill>
                  <a:schemeClr val="accent1">
                    <a:lumMod val="75000"/>
                  </a:schemeClr>
                </a:solidFill>
              </a:rPr>
              <a:t>backtrace</a:t>
            </a:r>
            <a:r>
              <a:rPr lang="en-US" sz="3200" dirty="0"/>
              <a:t> or </a:t>
            </a:r>
            <a:r>
              <a:rPr lang="en-US" sz="3200" dirty="0" err="1">
                <a:solidFill>
                  <a:schemeClr val="accent1">
                    <a:lumMod val="75000"/>
                  </a:schemeClr>
                </a:solidFill>
              </a:rPr>
              <a:t>bt</a:t>
            </a:r>
            <a:endParaRPr lang="en-US" sz="3200" dirty="0">
              <a:solidFill>
                <a:schemeClr val="accent1">
                  <a:lumMod val="75000"/>
                </a:schemeClr>
              </a:solidFill>
              <a:latin typeface="ISOCPEUR" panose="020B0604020202020204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A9B8DE0-7514-44B4-ABAF-7413736EDE64}"/>
              </a:ext>
            </a:extLst>
          </p:cNvPr>
          <p:cNvSpPr txBox="1"/>
          <p:nvPr/>
        </p:nvSpPr>
        <p:spPr>
          <a:xfrm>
            <a:off x="1254369" y="1946031"/>
            <a:ext cx="589670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"</a:t>
            </a:r>
            <a:r>
              <a:rPr lang="en-US" dirty="0" err="1"/>
              <a:t>backtrace</a:t>
            </a:r>
            <a:r>
              <a:rPr lang="en-US" dirty="0"/>
              <a:t>" command allows us to trace back to understand which are the previous functions to call the current function.</a:t>
            </a:r>
          </a:p>
        </p:txBody>
      </p:sp>
    </p:spTree>
    <p:extLst>
      <p:ext uri="{BB962C8B-B14F-4D97-AF65-F5344CB8AC3E}">
        <p14:creationId xmlns:p14="http://schemas.microsoft.com/office/powerpoint/2010/main" val="118446951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1081D125-83DF-48F4-9630-EC7DFCA6EC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FB40BD-11D3-47DE-83A2-BC42E3AAD2F6}" type="slidenum">
              <a:rPr lang="en-US" smtClean="0"/>
              <a:t>17</a:t>
            </a:fld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E8C53D3-6CCF-44B5-B753-E63304C900BA}"/>
              </a:ext>
            </a:extLst>
          </p:cNvPr>
          <p:cNvSpPr txBox="1"/>
          <p:nvPr/>
        </p:nvSpPr>
        <p:spPr>
          <a:xfrm>
            <a:off x="1465386" y="2274278"/>
            <a:ext cx="5814644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/>
              <a:t>Interactive demo 1: factorial</a:t>
            </a:r>
          </a:p>
          <a:p>
            <a:pPr algn="ctr"/>
            <a:endParaRPr lang="en-US" sz="3200" dirty="0">
              <a:latin typeface="ISOCPEUR" panose="020B0604020202020204" pitchFamily="34" charset="0"/>
            </a:endParaRPr>
          </a:p>
          <a:p>
            <a:pPr algn="ctr"/>
            <a:r>
              <a:rPr lang="en-US" sz="3200" dirty="0"/>
              <a:t>Interactive demo 2: LinkedList</a:t>
            </a:r>
          </a:p>
          <a:p>
            <a:pPr algn="ctr"/>
            <a:endParaRPr lang="en-US" sz="3200" dirty="0">
              <a:latin typeface="ISOCPEUR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988768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0AF8C269-192E-465D-AA95-AB4E971F73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FB40BD-11D3-47DE-83A2-BC42E3AAD2F6}" type="slidenum">
              <a:rPr lang="en-US" smtClean="0"/>
              <a:t>18</a:t>
            </a:fld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BE3E325-F2BB-4709-BB73-A658525F2FB1}"/>
              </a:ext>
            </a:extLst>
          </p:cNvPr>
          <p:cNvSpPr txBox="1"/>
          <p:nvPr/>
        </p:nvSpPr>
        <p:spPr>
          <a:xfrm>
            <a:off x="1160587" y="457201"/>
            <a:ext cx="60725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err="1"/>
              <a:t>gdb</a:t>
            </a:r>
            <a:r>
              <a:rPr lang="en-US" sz="3200" dirty="0"/>
              <a:t> script example:</a:t>
            </a:r>
            <a:endParaRPr lang="en-US" sz="3200" dirty="0">
              <a:solidFill>
                <a:schemeClr val="accent1">
                  <a:lumMod val="75000"/>
                </a:schemeClr>
              </a:solidFill>
              <a:latin typeface="ISOCPEUR" panose="020B0604020202020204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45EEF56-C7FA-41B2-8203-CE88235371A1}"/>
              </a:ext>
            </a:extLst>
          </p:cNvPr>
          <p:cNvSpPr txBox="1"/>
          <p:nvPr/>
        </p:nvSpPr>
        <p:spPr>
          <a:xfrm>
            <a:off x="1148861" y="1148862"/>
            <a:ext cx="5451231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in your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</a:rPr>
              <a:t>sh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 file:</a:t>
            </a:r>
            <a:endParaRPr lang="en-US" dirty="0"/>
          </a:p>
          <a:p>
            <a:r>
              <a:rPr lang="en-US" dirty="0" err="1"/>
              <a:t>gdb</a:t>
            </a:r>
            <a:r>
              <a:rPr lang="en-US" dirty="0"/>
              <a:t> --command=</a:t>
            </a:r>
            <a:r>
              <a:rPr lang="en-US" dirty="0" err="1">
                <a:solidFill>
                  <a:schemeClr val="accent1">
                    <a:lumMod val="75000"/>
                  </a:schemeClr>
                </a:solidFill>
              </a:rPr>
              <a:t>gdb_script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en-US" dirty="0"/>
              <a:t>\</a:t>
            </a:r>
          </a:p>
          <a:p>
            <a:r>
              <a:rPr lang="en-US" dirty="0"/>
              <a:t>    --</a:t>
            </a:r>
            <a:r>
              <a:rPr lang="en-US" dirty="0" err="1"/>
              <a:t>args</a:t>
            </a:r>
            <a:r>
              <a:rPr lang="en-US" dirty="0"/>
              <a:t> $</a:t>
            </a:r>
            <a:r>
              <a:rPr lang="en-US" dirty="0" err="1"/>
              <a:t>binPath</a:t>
            </a:r>
            <a:r>
              <a:rPr lang="en-US" dirty="0"/>
              <a:t>/</a:t>
            </a:r>
            <a:r>
              <a:rPr lang="en-US" dirty="0" err="1"/>
              <a:t>src</a:t>
            </a:r>
            <a:r>
              <a:rPr lang="en-US" dirty="0"/>
              <a:t>/</a:t>
            </a:r>
            <a:r>
              <a:rPr lang="en-US" dirty="0" err="1"/>
              <a:t>dose_engine</a:t>
            </a:r>
            <a:r>
              <a:rPr lang="en-US" dirty="0"/>
              <a:t> -algorithm 0 \</a:t>
            </a:r>
          </a:p>
          <a:p>
            <a:r>
              <a:rPr lang="en-US" dirty="0"/>
              <a:t>                           -</a:t>
            </a:r>
            <a:r>
              <a:rPr lang="en-US" dirty="0" err="1"/>
              <a:t>history_num</a:t>
            </a:r>
            <a:r>
              <a:rPr lang="en-US" dirty="0"/>
              <a:t> ${</a:t>
            </a:r>
            <a:r>
              <a:rPr lang="en-US" dirty="0" err="1"/>
              <a:t>particle_number</a:t>
            </a:r>
            <a:r>
              <a:rPr lang="en-US" dirty="0"/>
              <a:t>} \</a:t>
            </a:r>
          </a:p>
          <a:p>
            <a:r>
              <a:rPr lang="en-US" dirty="0"/>
              <a:t>                           -</a:t>
            </a:r>
            <a:r>
              <a:rPr lang="en-US" dirty="0" err="1"/>
              <a:t>energy_mean</a:t>
            </a:r>
            <a:r>
              <a:rPr lang="en-US" dirty="0"/>
              <a:t> ${</a:t>
            </a:r>
            <a:r>
              <a:rPr lang="en-US" dirty="0" err="1"/>
              <a:t>incident_energy</a:t>
            </a:r>
            <a:r>
              <a:rPr lang="en-US" dirty="0"/>
              <a:t>} \</a:t>
            </a:r>
          </a:p>
          <a:p>
            <a:r>
              <a:rPr lang="en-US" dirty="0"/>
              <a:t>                            …..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66473E7-09EC-4C44-ADB6-0C7C69F943A1}"/>
              </a:ext>
            </a:extLst>
          </p:cNvPr>
          <p:cNvSpPr txBox="1"/>
          <p:nvPr/>
        </p:nvSpPr>
        <p:spPr>
          <a:xfrm>
            <a:off x="1312985" y="3259015"/>
            <a:ext cx="5451231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in your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</a:rPr>
              <a:t>gdb_script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 file:</a:t>
            </a:r>
            <a:endParaRPr lang="en-US" dirty="0"/>
          </a:p>
          <a:p>
            <a:r>
              <a:rPr lang="en-US" dirty="0">
                <a:latin typeface="ISOCPEUR" panose="020B0604020202020204" pitchFamily="34" charset="0"/>
              </a:rPr>
              <a:t>break  …MonteCarlo_CPU_MT.cpp:540</a:t>
            </a:r>
          </a:p>
          <a:p>
            <a:r>
              <a:rPr lang="en-US" dirty="0">
                <a:latin typeface="ISOCPEUR" panose="020B0604020202020204" pitchFamily="34" charset="0"/>
              </a:rPr>
              <a:t>run </a:t>
            </a:r>
          </a:p>
          <a:p>
            <a:endParaRPr lang="en-US" dirty="0">
              <a:latin typeface="ISOCPEUR" panose="020B0604020202020204" pitchFamily="34" charset="0"/>
            </a:endParaRPr>
          </a:p>
          <a:p>
            <a:r>
              <a:rPr lang="en-US" dirty="0">
                <a:latin typeface="ISOCPEUR" panose="020B0604020202020204" pitchFamily="34" charset="0"/>
              </a:rPr>
              <a:t>## lopping</a:t>
            </a:r>
          </a:p>
          <a:p>
            <a:r>
              <a:rPr lang="en-US" dirty="0">
                <a:latin typeface="ISOCPEUR" panose="020B0604020202020204" pitchFamily="34" charset="0"/>
              </a:rPr>
              <a:t>set $</a:t>
            </a:r>
            <a:r>
              <a:rPr lang="en-US" dirty="0" err="1">
                <a:latin typeface="ISOCPEUR" panose="020B0604020202020204" pitchFamily="34" charset="0"/>
              </a:rPr>
              <a:t>ipx</a:t>
            </a:r>
            <a:r>
              <a:rPr lang="en-US" dirty="0">
                <a:latin typeface="ISOCPEUR" panose="020B0604020202020204" pitchFamily="34" charset="0"/>
              </a:rPr>
              <a:t>=0</a:t>
            </a:r>
          </a:p>
          <a:p>
            <a:r>
              <a:rPr lang="en-US" dirty="0">
                <a:latin typeface="ISOCPEUR" panose="020B0604020202020204" pitchFamily="34" charset="0"/>
              </a:rPr>
              <a:t>while ( $</a:t>
            </a:r>
            <a:r>
              <a:rPr lang="en-US" dirty="0" err="1">
                <a:latin typeface="ISOCPEUR" panose="020B0604020202020204" pitchFamily="34" charset="0"/>
              </a:rPr>
              <a:t>ipx</a:t>
            </a:r>
            <a:r>
              <a:rPr lang="en-US" dirty="0">
                <a:latin typeface="ISOCPEUR" panose="020B0604020202020204" pitchFamily="34" charset="0"/>
              </a:rPr>
              <a:t> &lt; 395 )</a:t>
            </a:r>
          </a:p>
          <a:p>
            <a:r>
              <a:rPr lang="en-US" dirty="0">
                <a:latin typeface="ISOCPEUR" panose="020B0604020202020204" pitchFamily="34" charset="0"/>
              </a:rPr>
              <a:t>    print line</a:t>
            </a:r>
          </a:p>
          <a:p>
            <a:r>
              <a:rPr lang="en-US" dirty="0">
                <a:latin typeface="ISOCPEUR" panose="020B0604020202020204" pitchFamily="34" charset="0"/>
              </a:rPr>
              <a:t>    continue</a:t>
            </a:r>
          </a:p>
          <a:p>
            <a:r>
              <a:rPr lang="en-US" dirty="0">
                <a:latin typeface="ISOCPEUR" panose="020B0604020202020204" pitchFamily="34" charset="0"/>
              </a:rPr>
              <a:t>    set $</a:t>
            </a:r>
            <a:r>
              <a:rPr lang="en-US" dirty="0" err="1">
                <a:latin typeface="ISOCPEUR" panose="020B0604020202020204" pitchFamily="34" charset="0"/>
              </a:rPr>
              <a:t>ipx</a:t>
            </a:r>
            <a:r>
              <a:rPr lang="en-US" dirty="0">
                <a:latin typeface="ISOCPEUR" panose="020B0604020202020204" pitchFamily="34" charset="0"/>
              </a:rPr>
              <a:t>=$ipx+1</a:t>
            </a:r>
          </a:p>
          <a:p>
            <a:r>
              <a:rPr lang="en-US" dirty="0">
                <a:latin typeface="ISOCPEUR" panose="020B0604020202020204" pitchFamily="34" charset="0"/>
              </a:rPr>
              <a:t>end</a:t>
            </a:r>
          </a:p>
        </p:txBody>
      </p:sp>
    </p:spTree>
    <p:extLst>
      <p:ext uri="{BB962C8B-B14F-4D97-AF65-F5344CB8AC3E}">
        <p14:creationId xmlns:p14="http://schemas.microsoft.com/office/powerpoint/2010/main" val="20837605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C193FC8-94CA-4D8E-8A6B-E7DD56395D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FB40BD-11D3-47DE-83A2-BC42E3AAD2F6}" type="slidenum">
              <a:rPr lang="en-US" smtClean="0"/>
              <a:t>2</a:t>
            </a:fld>
            <a:endParaRPr lang="en-US"/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C4D0A362-6CB9-4650-B97A-3A6E97B9EEF1}"/>
              </a:ext>
            </a:extLst>
          </p:cNvPr>
          <p:cNvSpPr txBox="1">
            <a:spLocks/>
          </p:cNvSpPr>
          <p:nvPr/>
        </p:nvSpPr>
        <p:spPr>
          <a:xfrm>
            <a:off x="406458" y="378424"/>
            <a:ext cx="8207701" cy="734938"/>
          </a:xfrm>
          <a:prstGeom prst="rect">
            <a:avLst/>
          </a:prstGeom>
        </p:spPr>
        <p:txBody>
          <a:bodyPr anchor="ctr" anchorCtr="0"/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>
                <a:latin typeface="Arial" panose="020B0604020202020204" pitchFamily="34" charset="0"/>
                <a:cs typeface="Arial" panose="020B0604020202020204" pitchFamily="34" charset="0"/>
              </a:rPr>
              <a:t>Outline</a:t>
            </a:r>
            <a:endParaRPr lang="en-US" sz="2800">
              <a:latin typeface="+mn-lt"/>
              <a:cs typeface="Mongolian Baiti" panose="03000500000000000000" pitchFamily="66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DEAC3CE-6E14-4C48-A240-D0149B7D328E}"/>
              </a:ext>
            </a:extLst>
          </p:cNvPr>
          <p:cNvSpPr txBox="1"/>
          <p:nvPr/>
        </p:nvSpPr>
        <p:spPr>
          <a:xfrm>
            <a:off x="673768" y="1316908"/>
            <a:ext cx="7841582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en-US" sz="2000" dirty="0"/>
              <a:t>Introduction</a:t>
            </a:r>
            <a:br>
              <a:rPr lang="en-US" sz="2000" dirty="0"/>
            </a:br>
            <a:endParaRPr lang="en-US" sz="2000" dirty="0"/>
          </a:p>
          <a:p>
            <a:pPr marL="342900" indent="-342900">
              <a:buFont typeface="+mj-lt"/>
              <a:buAutoNum type="arabicPeriod"/>
            </a:pPr>
            <a:r>
              <a:rPr lang="en-US" sz="2000" dirty="0"/>
              <a:t>basic commands: </a:t>
            </a:r>
            <a:r>
              <a:rPr lang="en-US" sz="2000" dirty="0">
                <a:latin typeface="ISOCPEUR" panose="020B0604020202020204" pitchFamily="34" charset="0"/>
              </a:rPr>
              <a:t>run, quit, break, list, next/step, help</a:t>
            </a:r>
            <a:br>
              <a:rPr lang="en-US" sz="2000" dirty="0"/>
            </a:br>
            <a:endParaRPr lang="en-US" sz="2000" dirty="0"/>
          </a:p>
          <a:p>
            <a:pPr marL="342900" indent="-342900">
              <a:buFont typeface="+mj-lt"/>
              <a:buAutoNum type="arabicPeriod"/>
            </a:pPr>
            <a:r>
              <a:rPr lang="en-US" sz="2000" dirty="0"/>
              <a:t>examine tool: </a:t>
            </a:r>
            <a:r>
              <a:rPr lang="en-US" sz="2000" dirty="0">
                <a:latin typeface="ISOCPEUR" panose="020B0604020202020204" pitchFamily="34" charset="0"/>
              </a:rPr>
              <a:t>print, examine, info, watch</a:t>
            </a:r>
            <a:br>
              <a:rPr lang="en-US" sz="2000" dirty="0"/>
            </a:br>
            <a:endParaRPr lang="en-US" sz="2000" dirty="0"/>
          </a:p>
          <a:p>
            <a:pPr marL="342900" indent="-342900">
              <a:buFont typeface="+mj-lt"/>
              <a:buAutoNum type="arabicPeriod"/>
            </a:pPr>
            <a:r>
              <a:rPr lang="en-US" sz="2000" dirty="0"/>
              <a:t>interactive demo1 and demo2.</a:t>
            </a:r>
            <a:br>
              <a:rPr lang="en-US" sz="2000" dirty="0"/>
            </a:br>
            <a:endParaRPr lang="en-US" sz="2000" dirty="0"/>
          </a:p>
          <a:p>
            <a:pPr marL="342900" indent="-342900">
              <a:buFont typeface="+mj-lt"/>
              <a:buAutoNum type="arabicPeriod"/>
            </a:pPr>
            <a:r>
              <a:rPr lang="en-US" sz="2000" dirty="0" err="1"/>
              <a:t>gdb</a:t>
            </a:r>
            <a:r>
              <a:rPr lang="en-US" sz="2000" dirty="0"/>
              <a:t> script</a:t>
            </a:r>
            <a:endParaRPr lang="en-US" sz="2000" dirty="0">
              <a:latin typeface="ISOCPEUR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7599513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207699BF-7437-4A30-A6CC-B4A0C4FC71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FB40BD-11D3-47DE-83A2-BC42E3AAD2F6}" type="slidenum">
              <a:rPr lang="en-US" smtClean="0"/>
              <a:t>3</a:t>
            </a:fld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97A795C-4450-4869-91BE-215B29C68468}"/>
              </a:ext>
            </a:extLst>
          </p:cNvPr>
          <p:cNvSpPr txBox="1"/>
          <p:nvPr/>
        </p:nvSpPr>
        <p:spPr>
          <a:xfrm>
            <a:off x="1042587" y="1102408"/>
            <a:ext cx="723828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Essential debugging technique:</a:t>
            </a:r>
          </a:p>
          <a:p>
            <a:r>
              <a:rPr lang="en-US" sz="2400" dirty="0"/>
              <a:t>print out the info and then </a:t>
            </a:r>
            <a:br>
              <a:rPr lang="en-US" sz="2400" dirty="0"/>
            </a:br>
            <a:r>
              <a:rPr lang="en-US" sz="2400" dirty="0"/>
              <a:t>check whether it matches your expectation.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97D0566-C198-4DCE-943F-A54DE4D65AE8}"/>
              </a:ext>
            </a:extLst>
          </p:cNvPr>
          <p:cNvSpPr txBox="1"/>
          <p:nvPr/>
        </p:nvSpPr>
        <p:spPr>
          <a:xfrm>
            <a:off x="1051133" y="3033757"/>
            <a:ext cx="70502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But… It could mess up your source code, especially for complex bugs</a:t>
            </a:r>
          </a:p>
          <a:p>
            <a:r>
              <a:rPr lang="en-US" dirty="0"/>
              <a:t>You might: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7CE939A-EADC-481B-B21C-8C3749AC544F}"/>
              </a:ext>
            </a:extLst>
          </p:cNvPr>
          <p:cNvSpPr txBox="1"/>
          <p:nvPr/>
        </p:nvSpPr>
        <p:spPr>
          <a:xfrm>
            <a:off x="1049708" y="3664722"/>
            <a:ext cx="70502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§"/>
            </a:pPr>
            <a:r>
              <a:rPr lang="en-US" dirty="0"/>
              <a:t>to set some variables to specific values for experimenting. 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en-US" dirty="0"/>
              <a:t>to disable/enable certain “if statements” for experimenting.</a:t>
            </a:r>
          </a:p>
        </p:txBody>
      </p:sp>
    </p:spTree>
    <p:extLst>
      <p:ext uri="{BB962C8B-B14F-4D97-AF65-F5344CB8AC3E}">
        <p14:creationId xmlns:p14="http://schemas.microsoft.com/office/powerpoint/2010/main" val="1365770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9D5F369F-9622-40DE-B34E-EF790A7D88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FB40BD-11D3-47DE-83A2-BC42E3AAD2F6}" type="slidenum">
              <a:rPr lang="en-US" smtClean="0"/>
              <a:t>4</a:t>
            </a:fld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68F503E-62D3-46C7-9854-95E00B22A368}"/>
              </a:ext>
            </a:extLst>
          </p:cNvPr>
          <p:cNvSpPr txBox="1"/>
          <p:nvPr/>
        </p:nvSpPr>
        <p:spPr>
          <a:xfrm>
            <a:off x="1042587" y="1375873"/>
            <a:ext cx="7238288" cy="28050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 dirty="0"/>
              <a:t>GDB helped me debug a strange behavior of dose engine; the program was halted at certain steps </a:t>
            </a:r>
            <a:r>
              <a:rPr lang="en-US" sz="2400" b="1" dirty="0">
                <a:solidFill>
                  <a:schemeClr val="accent1">
                    <a:lumMod val="75000"/>
                  </a:schemeClr>
                </a:solidFill>
              </a:rPr>
              <a:t>randomly</a:t>
            </a:r>
            <a:r>
              <a:rPr lang="en-US" sz="2400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en-US" sz="2400" dirty="0"/>
              <a:t>after around 20,000 steps with </a:t>
            </a:r>
            <a:r>
              <a:rPr lang="en-US" sz="2400" b="1" dirty="0">
                <a:solidFill>
                  <a:schemeClr val="accent1">
                    <a:lumMod val="75000"/>
                  </a:schemeClr>
                </a:solidFill>
              </a:rPr>
              <a:t>previous nuclear physics implementation </a:t>
            </a:r>
            <a:r>
              <a:rPr lang="en-US" sz="2400" dirty="0"/>
              <a:t>and my new implementation for the MCS process.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E915C63-E353-4B0F-8F5C-8916FE9F1723}"/>
              </a:ext>
            </a:extLst>
          </p:cNvPr>
          <p:cNvSpPr txBox="1"/>
          <p:nvPr/>
        </p:nvSpPr>
        <p:spPr>
          <a:xfrm>
            <a:off x="1093862" y="4777099"/>
            <a:ext cx="472582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For simpler bugs ( no more than a few hours to solve),</a:t>
            </a:r>
            <a:br>
              <a:rPr lang="en-US" sz="1600" dirty="0"/>
            </a:br>
            <a:r>
              <a:rPr lang="en-US" sz="1600" dirty="0"/>
              <a:t>I mostly use print commands.</a:t>
            </a:r>
          </a:p>
        </p:txBody>
      </p:sp>
    </p:spTree>
    <p:extLst>
      <p:ext uri="{BB962C8B-B14F-4D97-AF65-F5344CB8AC3E}">
        <p14:creationId xmlns:p14="http://schemas.microsoft.com/office/powerpoint/2010/main" val="66799687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748D19C-4CF3-44F0-93DA-060F983529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FB40BD-11D3-47DE-83A2-BC42E3AAD2F6}" type="slidenum">
              <a:rPr lang="en-US" smtClean="0"/>
              <a:t>5</a:t>
            </a:fld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63FF5AD-4106-4A26-92FE-43B33227E6E6}"/>
              </a:ext>
            </a:extLst>
          </p:cNvPr>
          <p:cNvSpPr txBox="1"/>
          <p:nvPr/>
        </p:nvSpPr>
        <p:spPr>
          <a:xfrm>
            <a:off x="1348154" y="1969478"/>
            <a:ext cx="6951785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To use GDB, the first thing is to add </a:t>
            </a:r>
            <a:r>
              <a:rPr lang="en-US" sz="2400" dirty="0">
                <a:latin typeface="ISOCPEUR" panose="020B0604020202020204" pitchFamily="34" charset="0"/>
              </a:rPr>
              <a:t>–g </a:t>
            </a:r>
            <a:r>
              <a:rPr lang="en-US" sz="2400" dirty="0"/>
              <a:t>or </a:t>
            </a:r>
            <a:r>
              <a:rPr lang="en-US" sz="2400" dirty="0">
                <a:solidFill>
                  <a:schemeClr val="accent1">
                    <a:lumMod val="75000"/>
                  </a:schemeClr>
                </a:solidFill>
                <a:latin typeface="ISOCPEUR" panose="020B0604020202020204" pitchFamily="34" charset="0"/>
              </a:rPr>
              <a:t>–</a:t>
            </a:r>
            <a:r>
              <a:rPr lang="en-US" sz="2400" dirty="0" err="1">
                <a:solidFill>
                  <a:schemeClr val="accent1">
                    <a:lumMod val="75000"/>
                  </a:schemeClr>
                </a:solidFill>
                <a:latin typeface="ISOCPEUR" panose="020B0604020202020204" pitchFamily="34" charset="0"/>
              </a:rPr>
              <a:t>ggdb</a:t>
            </a:r>
            <a:r>
              <a:rPr lang="en-US" sz="2400" dirty="0">
                <a:solidFill>
                  <a:schemeClr val="accent1">
                    <a:lumMod val="75000"/>
                  </a:schemeClr>
                </a:solidFill>
                <a:latin typeface="ISOCPEUR" panose="020B0604020202020204" pitchFamily="34" charset="0"/>
              </a:rPr>
              <a:t> </a:t>
            </a:r>
            <a:r>
              <a:rPr lang="en-US" sz="2400" dirty="0"/>
              <a:t>option for the g++ compiler.</a:t>
            </a:r>
          </a:p>
          <a:p>
            <a:endParaRPr lang="en-US" sz="2400" dirty="0"/>
          </a:p>
          <a:p>
            <a:r>
              <a:rPr lang="en-US" sz="2400" dirty="0"/>
              <a:t>Then;</a:t>
            </a:r>
          </a:p>
          <a:p>
            <a:r>
              <a:rPr lang="en-US" sz="2400" dirty="0">
                <a:latin typeface="ISOCPEUR" panose="020B0604020202020204" pitchFamily="34" charset="0"/>
              </a:rPr>
              <a:t>$ </a:t>
            </a:r>
            <a:r>
              <a:rPr lang="en-US" sz="2400" dirty="0" err="1">
                <a:latin typeface="ISOCPEUR" panose="020B0604020202020204" pitchFamily="34" charset="0"/>
              </a:rPr>
              <a:t>gdb</a:t>
            </a:r>
            <a:r>
              <a:rPr lang="en-US" sz="2400" dirty="0">
                <a:latin typeface="ISOCPEUR" panose="020B0604020202020204" pitchFamily="34" charset="0"/>
              </a:rPr>
              <a:t>  </a:t>
            </a:r>
            <a:r>
              <a:rPr lang="en-US" sz="2400" dirty="0" err="1">
                <a:latin typeface="ISOCPEUR" panose="020B0604020202020204" pitchFamily="34" charset="0"/>
              </a:rPr>
              <a:t>your_exec</a:t>
            </a:r>
            <a:endParaRPr lang="en-US" sz="2400" dirty="0">
              <a:latin typeface="ISOCPEUR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7348262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363BCF6B-D515-48E5-9B50-71BE28BA07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FB40BD-11D3-47DE-83A2-BC42E3AAD2F6}" type="slidenum">
              <a:rPr lang="en-US" smtClean="0"/>
              <a:t>6</a:t>
            </a:fld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CEB1B6F-9A86-424E-9BBF-FF58651FB5E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2476" y="1638524"/>
            <a:ext cx="8419048" cy="358095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3C366696-6C62-405A-B11B-9A72218E1AAB}"/>
              </a:ext>
            </a:extLst>
          </p:cNvPr>
          <p:cNvSpPr txBox="1"/>
          <p:nvPr/>
        </p:nvSpPr>
        <p:spPr>
          <a:xfrm>
            <a:off x="890954" y="926124"/>
            <a:ext cx="69517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You will see the welcome screen as the following:</a:t>
            </a:r>
            <a:endParaRPr lang="en-US" sz="2400" dirty="0">
              <a:latin typeface="ISOCPEUR" panose="020B0604020202020204" pitchFamily="34" charset="0"/>
            </a:endParaRPr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3D916FCE-80D4-47FD-BCE3-45793092A6FC}"/>
              </a:ext>
            </a:extLst>
          </p:cNvPr>
          <p:cNvSpPr/>
          <p:nvPr/>
        </p:nvSpPr>
        <p:spPr>
          <a:xfrm>
            <a:off x="199293" y="4771292"/>
            <a:ext cx="1219200" cy="633046"/>
          </a:xfrm>
          <a:prstGeom prst="ellipse">
            <a:avLst/>
          </a:prstGeom>
          <a:noFill/>
          <a:ln w="25400">
            <a:solidFill>
              <a:schemeClr val="tx1">
                <a:alpha val="5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9E4BD8F-7D49-42D7-8E3B-8981EA7E5D8E}"/>
              </a:ext>
            </a:extLst>
          </p:cNvPr>
          <p:cNvSpPr txBox="1"/>
          <p:nvPr/>
        </p:nvSpPr>
        <p:spPr>
          <a:xfrm>
            <a:off x="976631" y="5351530"/>
            <a:ext cx="472582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The prompt can be customized in </a:t>
            </a:r>
            <a:r>
              <a:rPr lang="en-US" sz="1600" dirty="0">
                <a:latin typeface="ISOCPEUR" panose="020B0604020202020204" pitchFamily="34" charset="0"/>
              </a:rPr>
              <a:t>~/.</a:t>
            </a:r>
            <a:r>
              <a:rPr lang="en-US" sz="1600" dirty="0" err="1">
                <a:latin typeface="ISOCPEUR" panose="020B0604020202020204" pitchFamily="34" charset="0"/>
              </a:rPr>
              <a:t>gdbinit</a:t>
            </a:r>
            <a:r>
              <a:rPr lang="en-US" sz="1600" dirty="0"/>
              <a:t> file.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7A0A7E4-87A7-4ECB-BEEF-BE20DFFB46ED}"/>
              </a:ext>
            </a:extLst>
          </p:cNvPr>
          <p:cNvSpPr txBox="1"/>
          <p:nvPr/>
        </p:nvSpPr>
        <p:spPr>
          <a:xfrm>
            <a:off x="1090249" y="5849816"/>
            <a:ext cx="65883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To quit GDB: type in </a:t>
            </a:r>
            <a:r>
              <a:rPr lang="en-US" sz="2400" dirty="0">
                <a:solidFill>
                  <a:schemeClr val="accent1">
                    <a:lumMod val="75000"/>
                  </a:schemeClr>
                </a:solidFill>
                <a:latin typeface="ISOCPEUR" panose="020B0604020202020204" pitchFamily="34" charset="0"/>
              </a:rPr>
              <a:t>quit</a:t>
            </a:r>
            <a:r>
              <a:rPr lang="en-US" sz="2400" dirty="0">
                <a:latin typeface="ISOCPEUR" panose="020B0604020202020204" pitchFamily="34" charset="0"/>
              </a:rPr>
              <a:t> </a:t>
            </a:r>
            <a:r>
              <a:rPr lang="en-US" sz="2400" dirty="0"/>
              <a:t>or</a:t>
            </a:r>
            <a:r>
              <a:rPr lang="en-US" sz="2400" dirty="0">
                <a:latin typeface="ISOCPEUR" panose="020B0604020202020204" pitchFamily="34" charset="0"/>
              </a:rPr>
              <a:t> </a:t>
            </a:r>
            <a:r>
              <a:rPr lang="en-US" sz="2400" dirty="0">
                <a:solidFill>
                  <a:schemeClr val="accent1">
                    <a:lumMod val="75000"/>
                  </a:schemeClr>
                </a:solidFill>
                <a:latin typeface="ISOCPEUR" panose="020B0604020202020204" pitchFamily="34" charset="0"/>
              </a:rPr>
              <a:t>q</a:t>
            </a:r>
            <a:r>
              <a:rPr lang="en-US" sz="2400" dirty="0">
                <a:latin typeface="ISOCPEUR" panose="020B0604020202020204" pitchFamily="34" charset="0"/>
              </a:rPr>
              <a:t>, </a:t>
            </a:r>
            <a:r>
              <a:rPr lang="en-US" sz="2400" dirty="0"/>
              <a:t>or</a:t>
            </a:r>
            <a:r>
              <a:rPr lang="en-US" sz="2400" dirty="0">
                <a:latin typeface="ISOCPEUR" panose="020B0604020202020204" pitchFamily="34" charset="0"/>
              </a:rPr>
              <a:t> </a:t>
            </a:r>
            <a:r>
              <a:rPr lang="en-US" sz="2400" dirty="0" err="1">
                <a:solidFill>
                  <a:schemeClr val="accent1">
                    <a:lumMod val="75000"/>
                  </a:schemeClr>
                </a:solidFill>
                <a:latin typeface="ISOCPEUR" panose="020B0604020202020204" pitchFamily="34" charset="0"/>
              </a:rPr>
              <a:t>ctrl+d</a:t>
            </a:r>
            <a:r>
              <a:rPr lang="en-US" sz="2400" dirty="0">
                <a:solidFill>
                  <a:schemeClr val="accent1">
                    <a:lumMod val="75000"/>
                  </a:schemeClr>
                </a:solidFill>
                <a:latin typeface="ISOCPEUR" panose="020B0604020202020204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285062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B0420727-A760-40EA-B0F1-AB8CD3185F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FB40BD-11D3-47DE-83A2-BC42E3AAD2F6}" type="slidenum">
              <a:rPr lang="en-US" smtClean="0"/>
              <a:t>7</a:t>
            </a:fld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CEEE4A8-B1A8-4F18-A2A0-EE0FA3D347E8}"/>
              </a:ext>
            </a:extLst>
          </p:cNvPr>
          <p:cNvSpPr txBox="1"/>
          <p:nvPr/>
        </p:nvSpPr>
        <p:spPr>
          <a:xfrm>
            <a:off x="1184033" y="844062"/>
            <a:ext cx="60725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/>
              <a:t>Basic commands: </a:t>
            </a:r>
            <a:r>
              <a:rPr lang="en-US" sz="3200" dirty="0">
                <a:solidFill>
                  <a:schemeClr val="accent1">
                    <a:lumMod val="75000"/>
                  </a:schemeClr>
                </a:solidFill>
              </a:rPr>
              <a:t>run</a:t>
            </a:r>
            <a:r>
              <a:rPr lang="en-US" sz="3200" dirty="0"/>
              <a:t> or </a:t>
            </a:r>
            <a:r>
              <a:rPr lang="en-US" sz="3200" dirty="0">
                <a:solidFill>
                  <a:schemeClr val="accent1">
                    <a:lumMod val="75000"/>
                  </a:schemeClr>
                </a:solidFill>
              </a:rPr>
              <a:t>r</a:t>
            </a:r>
            <a:endParaRPr lang="en-US" sz="3200" dirty="0">
              <a:solidFill>
                <a:schemeClr val="accent1">
                  <a:lumMod val="75000"/>
                </a:schemeClr>
              </a:solidFill>
              <a:latin typeface="ISOCPEUR" panose="020B0604020202020204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131353C-CEBD-41C5-8FC4-922392371673}"/>
              </a:ext>
            </a:extLst>
          </p:cNvPr>
          <p:cNvSpPr txBox="1"/>
          <p:nvPr/>
        </p:nvSpPr>
        <p:spPr>
          <a:xfrm>
            <a:off x="1219201" y="1758461"/>
            <a:ext cx="6307015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ISOCPEUR" panose="020B0604020202020204" pitchFamily="34" charset="0"/>
              </a:rPr>
              <a:t>(</a:t>
            </a:r>
            <a:r>
              <a:rPr lang="en-US" dirty="0" err="1">
                <a:latin typeface="ISOCPEUR" panose="020B0604020202020204" pitchFamily="34" charset="0"/>
              </a:rPr>
              <a:t>gdb</a:t>
            </a:r>
            <a:r>
              <a:rPr lang="en-US" dirty="0">
                <a:latin typeface="ISOCPEUR" panose="020B0604020202020204" pitchFamily="34" charset="0"/>
              </a:rPr>
              <a:t>) run arg1 arg2 arg3 ....</a:t>
            </a:r>
          </a:p>
          <a:p>
            <a:r>
              <a:rPr lang="en-US" dirty="0">
                <a:latin typeface="ISOCPEUR" panose="020B0604020202020204" pitchFamily="34" charset="0"/>
              </a:rPr>
              <a:t>(</a:t>
            </a:r>
            <a:r>
              <a:rPr lang="en-US" dirty="0" err="1">
                <a:latin typeface="ISOCPEUR" panose="020B0604020202020204" pitchFamily="34" charset="0"/>
              </a:rPr>
              <a:t>gdb</a:t>
            </a:r>
            <a:r>
              <a:rPr lang="en-US" dirty="0">
                <a:latin typeface="ISOCPEUR" panose="020B0604020202020204" pitchFamily="34" charset="0"/>
              </a:rPr>
              <a:t>) r   arg1 arg2 arg3 ....</a:t>
            </a:r>
          </a:p>
          <a:p>
            <a:endParaRPr lang="en-US" dirty="0"/>
          </a:p>
          <a:p>
            <a:r>
              <a:rPr lang="en-US" dirty="0"/>
              <a:t>If you want to automatically set the arguments every time you run the executable:</a:t>
            </a:r>
          </a:p>
          <a:p>
            <a:r>
              <a:rPr lang="en-US" dirty="0"/>
              <a:t>Use "</a:t>
            </a:r>
            <a:r>
              <a:rPr lang="en-US" dirty="0">
                <a:latin typeface="ISOCPEUR" panose="020B0604020202020204" pitchFamily="34" charset="0"/>
              </a:rPr>
              <a:t>set </a:t>
            </a:r>
            <a:r>
              <a:rPr lang="en-US" dirty="0" err="1">
                <a:latin typeface="ISOCPEUR" panose="020B0604020202020204" pitchFamily="34" charset="0"/>
              </a:rPr>
              <a:t>args</a:t>
            </a:r>
            <a:r>
              <a:rPr lang="en-US" dirty="0"/>
              <a:t>" command.</a:t>
            </a:r>
          </a:p>
          <a:p>
            <a:r>
              <a:rPr lang="en-US" dirty="0">
                <a:latin typeface="ISOCPEUR" panose="020B0604020202020204" pitchFamily="34" charset="0"/>
              </a:rPr>
              <a:t>(</a:t>
            </a:r>
            <a:r>
              <a:rPr lang="en-US" dirty="0" err="1">
                <a:latin typeface="ISOCPEUR" panose="020B0604020202020204" pitchFamily="34" charset="0"/>
              </a:rPr>
              <a:t>gdb</a:t>
            </a:r>
            <a:r>
              <a:rPr lang="en-US" dirty="0">
                <a:latin typeface="ISOCPEUR" panose="020B0604020202020204" pitchFamily="34" charset="0"/>
              </a:rPr>
              <a:t>) set </a:t>
            </a:r>
            <a:r>
              <a:rPr lang="en-US" dirty="0" err="1">
                <a:latin typeface="ISOCPEUR" panose="020B0604020202020204" pitchFamily="34" charset="0"/>
              </a:rPr>
              <a:t>args</a:t>
            </a:r>
            <a:r>
              <a:rPr lang="en-US" dirty="0">
                <a:latin typeface="ISOCPEUR" panose="020B0604020202020204" pitchFamily="34" charset="0"/>
              </a:rPr>
              <a:t> arg1 arg2 arg3 ...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6B3FB4B-BA8D-4251-AEDD-A590B1C8543C}"/>
              </a:ext>
            </a:extLst>
          </p:cNvPr>
          <p:cNvSpPr txBox="1"/>
          <p:nvPr/>
        </p:nvSpPr>
        <p:spPr>
          <a:xfrm>
            <a:off x="1289538" y="4337538"/>
            <a:ext cx="58029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If there are breakpoints, the program will be halted at the first encountered breakpoint.</a:t>
            </a:r>
          </a:p>
        </p:txBody>
      </p:sp>
    </p:spTree>
    <p:extLst>
      <p:ext uri="{BB962C8B-B14F-4D97-AF65-F5344CB8AC3E}">
        <p14:creationId xmlns:p14="http://schemas.microsoft.com/office/powerpoint/2010/main" val="1763288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B0420727-A760-40EA-B0F1-AB8CD3185F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FB40BD-11D3-47DE-83A2-BC42E3AAD2F6}" type="slidenum">
              <a:rPr lang="en-US" smtClean="0"/>
              <a:t>8</a:t>
            </a:fld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CEEE4A8-B1A8-4F18-A2A0-EE0FA3D347E8}"/>
              </a:ext>
            </a:extLst>
          </p:cNvPr>
          <p:cNvSpPr txBox="1"/>
          <p:nvPr/>
        </p:nvSpPr>
        <p:spPr>
          <a:xfrm>
            <a:off x="1184033" y="844062"/>
            <a:ext cx="60725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/>
              <a:t>Basic commands: </a:t>
            </a:r>
            <a:r>
              <a:rPr lang="en-US" sz="3200" dirty="0">
                <a:solidFill>
                  <a:schemeClr val="accent1">
                    <a:lumMod val="75000"/>
                  </a:schemeClr>
                </a:solidFill>
              </a:rPr>
              <a:t>break</a:t>
            </a:r>
            <a:r>
              <a:rPr lang="en-US" sz="3200" dirty="0"/>
              <a:t> or </a:t>
            </a:r>
            <a:r>
              <a:rPr lang="en-US" sz="3200" dirty="0">
                <a:solidFill>
                  <a:schemeClr val="accent1">
                    <a:lumMod val="75000"/>
                  </a:schemeClr>
                </a:solidFill>
              </a:rPr>
              <a:t>b </a:t>
            </a:r>
            <a:r>
              <a:rPr lang="en-US" sz="3200" dirty="0"/>
              <a:t>(1)</a:t>
            </a:r>
            <a:endParaRPr lang="en-US" sz="3200" dirty="0">
              <a:solidFill>
                <a:schemeClr val="accent1">
                  <a:lumMod val="75000"/>
                </a:schemeClr>
              </a:solidFill>
              <a:latin typeface="ISOCPEUR" panose="020B0604020202020204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131353C-CEBD-41C5-8FC4-922392371673}"/>
              </a:ext>
            </a:extLst>
          </p:cNvPr>
          <p:cNvSpPr txBox="1"/>
          <p:nvPr/>
        </p:nvSpPr>
        <p:spPr>
          <a:xfrm>
            <a:off x="1266094" y="1664677"/>
            <a:ext cx="6307015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ISOCPEUR" panose="020B0604020202020204" pitchFamily="34" charset="0"/>
              </a:rPr>
              <a:t>break </a:t>
            </a:r>
            <a:r>
              <a:rPr lang="en-US" dirty="0"/>
              <a:t>10         ( set a breakpoint at line 10 )</a:t>
            </a:r>
          </a:p>
          <a:p>
            <a:r>
              <a:rPr lang="en-US" dirty="0">
                <a:latin typeface="ISOCPEUR" panose="020B0604020202020204" pitchFamily="34" charset="0"/>
              </a:rPr>
              <a:t>break xyz.cpp:10 </a:t>
            </a:r>
            <a:r>
              <a:rPr lang="en-US" dirty="0"/>
              <a:t>( set a breakpoint at xyz.cpp line 10 )</a:t>
            </a:r>
          </a:p>
          <a:p>
            <a:endParaRPr lang="en-US" dirty="0">
              <a:latin typeface="ISOCPEUR" panose="020B0604020202020204" pitchFamily="34" charset="0"/>
            </a:endParaRPr>
          </a:p>
          <a:p>
            <a:r>
              <a:rPr lang="en-US" dirty="0">
                <a:latin typeface="ISOCPEUR" panose="020B0604020202020204" pitchFamily="34" charset="0"/>
              </a:rPr>
              <a:t>break </a:t>
            </a:r>
            <a:r>
              <a:rPr lang="en-US" dirty="0" err="1">
                <a:latin typeface="ISOCPEUR" panose="020B0604020202020204" pitchFamily="34" charset="0"/>
              </a:rPr>
              <a:t>my_func</a:t>
            </a:r>
            <a:r>
              <a:rPr lang="en-US" dirty="0">
                <a:latin typeface="ISOCPEUR" panose="020B0604020202020204" pitchFamily="34" charset="0"/>
              </a:rPr>
              <a:t>    </a:t>
            </a:r>
            <a:r>
              <a:rPr lang="en-US" dirty="0"/>
              <a:t>( whenever </a:t>
            </a:r>
            <a:r>
              <a:rPr lang="en-US" dirty="0" err="1"/>
              <a:t>my_func</a:t>
            </a:r>
            <a:r>
              <a:rPr lang="en-US" dirty="0"/>
              <a:t> is invoked, break there )</a:t>
            </a:r>
          </a:p>
          <a:p>
            <a:r>
              <a:rPr lang="en-US" dirty="0">
                <a:latin typeface="ISOCPEUR" panose="020B0604020202020204" pitchFamily="34" charset="0"/>
              </a:rPr>
              <a:t>break </a:t>
            </a:r>
            <a:r>
              <a:rPr lang="en-US" dirty="0" err="1">
                <a:latin typeface="ISOCPEUR" panose="020B0604020202020204" pitchFamily="34" charset="0"/>
              </a:rPr>
              <a:t>xyz.cpp:my_func</a:t>
            </a:r>
            <a:endParaRPr lang="en-US" dirty="0">
              <a:latin typeface="ISOCPEUR" panose="020B0604020202020204" pitchFamily="34" charset="0"/>
            </a:endParaRPr>
          </a:p>
          <a:p>
            <a:endParaRPr lang="en-US" dirty="0">
              <a:latin typeface="ISOCPEUR" panose="020B060402020202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670A57E-A5D0-4F40-BBAB-6BED7EF1A78B}"/>
              </a:ext>
            </a:extLst>
          </p:cNvPr>
          <p:cNvSpPr txBox="1"/>
          <p:nvPr/>
        </p:nvSpPr>
        <p:spPr>
          <a:xfrm>
            <a:off x="1324707" y="3704493"/>
            <a:ext cx="575603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Suppose we have a function:   </a:t>
            </a:r>
            <a:r>
              <a:rPr lang="en-US" dirty="0" err="1"/>
              <a:t>func</a:t>
            </a:r>
            <a:r>
              <a:rPr lang="en-US" dirty="0"/>
              <a:t>( int x, int y)</a:t>
            </a:r>
          </a:p>
          <a:p>
            <a:r>
              <a:rPr lang="en-US" dirty="0"/>
              <a:t>and we only want to check what happen when x==1.</a:t>
            </a:r>
          </a:p>
          <a:p>
            <a:r>
              <a:rPr lang="en-US" dirty="0"/>
              <a:t>we can do the following:</a:t>
            </a:r>
          </a:p>
          <a:p>
            <a:r>
              <a:rPr lang="en-US" dirty="0">
                <a:latin typeface="ISOCPEUR" panose="020B0604020202020204" pitchFamily="34" charset="0"/>
              </a:rPr>
              <a:t>(</a:t>
            </a:r>
            <a:r>
              <a:rPr lang="en-US" dirty="0" err="1">
                <a:latin typeface="ISOCPEUR" panose="020B0604020202020204" pitchFamily="34" charset="0"/>
              </a:rPr>
              <a:t>gdb</a:t>
            </a:r>
            <a:r>
              <a:rPr lang="en-US" dirty="0">
                <a:latin typeface="ISOCPEUR" panose="020B0604020202020204" pitchFamily="34" charset="0"/>
              </a:rPr>
              <a:t>) break </a:t>
            </a:r>
            <a:r>
              <a:rPr lang="en-US" dirty="0" err="1">
                <a:latin typeface="ISOCPEUR" panose="020B0604020202020204" pitchFamily="34" charset="0"/>
              </a:rPr>
              <a:t>func</a:t>
            </a:r>
            <a:r>
              <a:rPr lang="en-US" dirty="0">
                <a:latin typeface="ISOCPEUR" panose="020B0604020202020204" pitchFamily="34" charset="0"/>
              </a:rPr>
              <a:t> if x == 1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46685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B0420727-A760-40EA-B0F1-AB8CD3185F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FB40BD-11D3-47DE-83A2-BC42E3AAD2F6}" type="slidenum">
              <a:rPr lang="en-US" smtClean="0"/>
              <a:t>9</a:t>
            </a:fld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CEEE4A8-B1A8-4F18-A2A0-EE0FA3D347E8}"/>
              </a:ext>
            </a:extLst>
          </p:cNvPr>
          <p:cNvSpPr txBox="1"/>
          <p:nvPr/>
        </p:nvSpPr>
        <p:spPr>
          <a:xfrm>
            <a:off x="1184033" y="844062"/>
            <a:ext cx="60725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/>
              <a:t>Basic commands: </a:t>
            </a:r>
            <a:r>
              <a:rPr lang="en-US" sz="3200" dirty="0">
                <a:solidFill>
                  <a:schemeClr val="accent1">
                    <a:lumMod val="75000"/>
                  </a:schemeClr>
                </a:solidFill>
              </a:rPr>
              <a:t>break</a:t>
            </a:r>
            <a:r>
              <a:rPr lang="en-US" sz="3200" dirty="0"/>
              <a:t> or </a:t>
            </a:r>
            <a:r>
              <a:rPr lang="en-US" sz="3200" dirty="0">
                <a:solidFill>
                  <a:schemeClr val="accent1">
                    <a:lumMod val="75000"/>
                  </a:schemeClr>
                </a:solidFill>
              </a:rPr>
              <a:t>b </a:t>
            </a:r>
            <a:r>
              <a:rPr lang="en-US" sz="3200" dirty="0"/>
              <a:t>(2)</a:t>
            </a:r>
            <a:endParaRPr lang="en-US" sz="3200" dirty="0">
              <a:latin typeface="ISOCPEUR" panose="020B060402020202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670A57E-A5D0-4F40-BBAB-6BED7EF1A78B}"/>
              </a:ext>
            </a:extLst>
          </p:cNvPr>
          <p:cNvSpPr txBox="1"/>
          <p:nvPr/>
        </p:nvSpPr>
        <p:spPr>
          <a:xfrm>
            <a:off x="1207476" y="1629509"/>
            <a:ext cx="575603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Using “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ISOCPEUR" panose="020B0604020202020204" pitchFamily="34" charset="0"/>
              </a:rPr>
              <a:t>continue</a:t>
            </a:r>
            <a:r>
              <a:rPr lang="en-US" dirty="0"/>
              <a:t>” or “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ISOCPEUR" panose="020B0604020202020204" pitchFamily="34" charset="0"/>
              </a:rPr>
              <a:t>c</a:t>
            </a:r>
            <a:r>
              <a:rPr lang="en-US" dirty="0"/>
              <a:t>” command allows us to go directly to next break point.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03EA688-A671-418E-AB06-A108995D1BBC}"/>
              </a:ext>
            </a:extLst>
          </p:cNvPr>
          <p:cNvSpPr txBox="1"/>
          <p:nvPr/>
        </p:nvSpPr>
        <p:spPr>
          <a:xfrm>
            <a:off x="1195753" y="2825262"/>
            <a:ext cx="575603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dirty="0"/>
              <a:t>DISABLE OR DELETE BREAKPOINTS</a:t>
            </a:r>
          </a:p>
          <a:p>
            <a:r>
              <a:rPr lang="pt-BR" dirty="0">
                <a:latin typeface="ISOCPEUR" panose="020B0604020202020204" pitchFamily="34" charset="0"/>
              </a:rPr>
              <a:t>  </a:t>
            </a:r>
            <a:r>
              <a:rPr lang="pt-BR" dirty="0">
                <a:solidFill>
                  <a:schemeClr val="accent1">
                    <a:lumMod val="75000"/>
                  </a:schemeClr>
                </a:solidFill>
                <a:latin typeface="ISOCPEUR" panose="020B0604020202020204" pitchFamily="34" charset="0"/>
              </a:rPr>
              <a:t>disable</a:t>
            </a:r>
            <a:r>
              <a:rPr lang="pt-BR" dirty="0">
                <a:latin typeface="ISOCPEUR" panose="020B0604020202020204" pitchFamily="34" charset="0"/>
              </a:rPr>
              <a:t> n1 n2 n3 </a:t>
            </a:r>
            <a:r>
              <a:rPr lang="pt-BR" dirty="0"/>
              <a:t>... ( disable breakpoint n1 n2 n3 ... )</a:t>
            </a:r>
          </a:p>
          <a:p>
            <a:r>
              <a:rPr lang="pt-BR" dirty="0"/>
              <a:t>   </a:t>
            </a:r>
            <a:r>
              <a:rPr lang="pt-BR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pt-BR" dirty="0">
                <a:solidFill>
                  <a:schemeClr val="accent1">
                    <a:lumMod val="75000"/>
                  </a:schemeClr>
                </a:solidFill>
                <a:latin typeface="ISOCPEUR" panose="020B0604020202020204" pitchFamily="34" charset="0"/>
              </a:rPr>
              <a:t>delete  </a:t>
            </a:r>
            <a:r>
              <a:rPr lang="pt-BR" dirty="0">
                <a:latin typeface="ISOCPEUR" panose="020B0604020202020204" pitchFamily="34" charset="0"/>
              </a:rPr>
              <a:t>n1 n2 n3 </a:t>
            </a:r>
            <a:r>
              <a:rPr lang="pt-BR" dirty="0"/>
              <a:t>... ( delete  breakpoint n1 n2 n3 ... )</a:t>
            </a:r>
          </a:p>
          <a:p>
            <a:r>
              <a:rPr lang="pt-BR" dirty="0"/>
              <a:t>    </a:t>
            </a:r>
            <a:r>
              <a:rPr lang="pt-BR" dirty="0">
                <a:latin typeface="ISOCPEUR" panose="020B0604020202020204" pitchFamily="34" charset="0"/>
              </a:rPr>
              <a:t>info break </a:t>
            </a:r>
            <a:r>
              <a:rPr lang="pt-BR" dirty="0"/>
              <a:t>can show the break info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78746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47387</TotalTime>
  <Words>915</Words>
  <Application>Microsoft Office PowerPoint</Application>
  <PresentationFormat>On-screen Show (4:3)</PresentationFormat>
  <Paragraphs>145</Paragraphs>
  <Slides>18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4" baseType="lpstr">
      <vt:lpstr>Arial</vt:lpstr>
      <vt:lpstr>Calibri</vt:lpstr>
      <vt:lpstr>Calibri Light</vt:lpstr>
      <vt:lpstr>ISOCPEUR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xination Tai</dc:creator>
  <cp:lastModifiedBy>xination Tai</cp:lastModifiedBy>
  <cp:revision>5054</cp:revision>
  <dcterms:created xsi:type="dcterms:W3CDTF">2018-09-25T06:17:21Z</dcterms:created>
  <dcterms:modified xsi:type="dcterms:W3CDTF">2019-05-24T01:17:32Z</dcterms:modified>
</cp:coreProperties>
</file>