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9485" autoAdjust="0"/>
  </p:normalViewPr>
  <p:slideViewPr>
    <p:cSldViewPr snapToGrid="0">
      <p:cViewPr varScale="1">
        <p:scale>
          <a:sx n="103" d="100"/>
          <a:sy n="103" d="100"/>
        </p:scale>
        <p:origin x="17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5BE5A-48D0-4F98-B65B-AD52EEDB2AA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D65A0-9E74-481D-BAB6-D98C841317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12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Youtube</a:t>
            </a:r>
            <a:r>
              <a:rPr lang="en-US" dirty="0"/>
              <a:t> ref: https://www.youtube.com/watch?v=Hu6yqs0R7GA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D65A0-9E74-481D-BAB6-D98C8413174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99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https://docs.scipy.org/doc/scipy-0.14.0/reference/generated/scipy.integrate.quadrature.html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DD65A0-9E74-481D-BAB6-D98C8413174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937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61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22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8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17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891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19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0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978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782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709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98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CF8E4-278A-4C2D-8683-6D14FAAEDF0A}" type="datetimeFigureOut">
              <a:rPr lang="en-US" smtClean="0"/>
              <a:t>3/30/2019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57E9D-AB3D-48CA-997F-BF99CD329E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65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F4BE02-A633-479A-A4D4-64CECACD03BC}"/>
              </a:ext>
            </a:extLst>
          </p:cNvPr>
          <p:cNvSpPr txBox="1"/>
          <p:nvPr/>
        </p:nvSpPr>
        <p:spPr>
          <a:xfrm>
            <a:off x="486032" y="329514"/>
            <a:ext cx="8023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Gaussian quadrature -- intro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ACED9AD-E522-4908-8D75-752BD81E8763}"/>
                  </a:ext>
                </a:extLst>
              </p:cNvPr>
              <p:cNvSpPr txBox="1"/>
              <p:nvPr/>
            </p:nvSpPr>
            <p:spPr>
              <a:xfrm>
                <a:off x="708454" y="1383957"/>
                <a:ext cx="6516130" cy="14788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Given a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and integrate it over [-1,1] 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≡</m:t>
                      </m:r>
                      <m:nary>
                        <m:naryPr>
                          <m:limLoc m:val="undOvr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is between [-1,1].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ACED9AD-E522-4908-8D75-752BD81E87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454" y="1383957"/>
                <a:ext cx="6516130" cy="1478803"/>
              </a:xfrm>
              <a:prstGeom prst="rect">
                <a:avLst/>
              </a:prstGeom>
              <a:blipFill>
                <a:blip r:embed="rId3"/>
                <a:stretch>
                  <a:fillRect l="-748" t="-2058" b="-53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9C4B487-A151-465E-A683-719EA7325489}"/>
                  </a:ext>
                </a:extLst>
              </p:cNvPr>
              <p:cNvSpPr txBox="1"/>
              <p:nvPr/>
            </p:nvSpPr>
            <p:spPr>
              <a:xfrm>
                <a:off x="832021" y="3270872"/>
                <a:ext cx="5776441" cy="1692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n=1 =&gt;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b="0" dirty="0"/>
              </a:p>
              <a:p>
                <a:r>
                  <a:rPr lang="en-US" dirty="0"/>
                  <a:t>n=2 =&gt;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rad>
                          </m:den>
                        </m:f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n=3 =&gt;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0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dirty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0" dirty="0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rad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b="0" i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den>
                            </m:f>
                          </m:e>
                        </m:rad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….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9C4B487-A151-465E-A683-719EA73254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021" y="3270872"/>
                <a:ext cx="5776441" cy="1692515"/>
              </a:xfrm>
              <a:prstGeom prst="rect">
                <a:avLst/>
              </a:prstGeom>
              <a:blipFill>
                <a:blip r:embed="rId4"/>
                <a:stretch>
                  <a:fillRect l="-844" t="-2166" b="-5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3FE33B19-6139-4668-933F-FB76E3AC0B94}"/>
              </a:ext>
            </a:extLst>
          </p:cNvPr>
          <p:cNvSpPr txBox="1"/>
          <p:nvPr/>
        </p:nvSpPr>
        <p:spPr>
          <a:xfrm>
            <a:off x="832021" y="5549030"/>
            <a:ext cx="7159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warming: not good if the one of the two ends having </a:t>
            </a:r>
            <a:r>
              <a:rPr lang="en-US" dirty="0" err="1"/>
              <a:t>sigularity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16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7929AE-7F1B-499A-8489-A5B46C0F2713}"/>
              </a:ext>
            </a:extLst>
          </p:cNvPr>
          <p:cNvSpPr txBox="1"/>
          <p:nvPr/>
        </p:nvSpPr>
        <p:spPr>
          <a:xfrm>
            <a:off x="486032" y="329514"/>
            <a:ext cx="8023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Gaussian quadrature -- illustrate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91C8ED9-F83C-46FD-918F-3B45B4C61336}"/>
                  </a:ext>
                </a:extLst>
              </p:cNvPr>
              <p:cNvSpPr txBox="1"/>
              <p:nvPr/>
            </p:nvSpPr>
            <p:spPr>
              <a:xfrm>
                <a:off x="708454" y="1383957"/>
                <a:ext cx="6516130" cy="42188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0" dirty="0"/>
                  <a:t>suppose we approximate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𝑎𝑝𝑝𝑟𝑜𝑥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𝑏𝑥</m:t>
                    </m:r>
                  </m:oMath>
                </a14:m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</m:t>
                      </m:r>
                      <m:nary>
                        <m:naryPr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𝑏𝑥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𝑑𝑥</m:t>
                          </m:r>
                        </m:e>
                      </m:nary>
                    </m:oMath>
                  </m:oMathPara>
                </a14:m>
                <a:br>
                  <a:rPr lang="en-US" dirty="0"/>
                </a:br>
                <a:br>
                  <a:rPr lang="en-US" dirty="0"/>
                </a:br>
                <a:endParaRPr lang="en-US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𝑏𝑥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𝑑𝑥</m:t>
                          </m:r>
                        </m:e>
                      </m:nary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</m:e>
                      </m:nary>
                      <m:nary>
                        <m:naryPr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4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𝑏𝑥</m:t>
                              </m:r>
                            </m:e>
                          </m:d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𝑑𝑥</m:t>
                          </m:r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×0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while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p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𝑎𝑝𝑝𝑟𝑜𝑥</m:t>
                          </m:r>
                        </m:sub>
                      </m:sSub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𝑏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Thus,  we can say,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91C8ED9-F83C-46FD-918F-3B45B4C61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454" y="1383957"/>
                <a:ext cx="6516130" cy="4218847"/>
              </a:xfrm>
              <a:prstGeom prst="rect">
                <a:avLst/>
              </a:prstGeom>
              <a:blipFill>
                <a:blip r:embed="rId2"/>
                <a:stretch>
                  <a:fillRect l="-748" t="-5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4D0A6CE-C05A-4E1F-B676-9A0CC326EE98}"/>
                  </a:ext>
                </a:extLst>
              </p:cNvPr>
              <p:cNvSpPr txBox="1"/>
              <p:nvPr/>
            </p:nvSpPr>
            <p:spPr>
              <a:xfrm>
                <a:off x="708454" y="5826250"/>
                <a:ext cx="577644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by n=1 =&gt;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≈2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b="0" dirty="0"/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4D0A6CE-C05A-4E1F-B676-9A0CC326E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454" y="5826250"/>
                <a:ext cx="5776441" cy="369332"/>
              </a:xfrm>
              <a:prstGeom prst="rect">
                <a:avLst/>
              </a:prstGeom>
              <a:blipFill>
                <a:blip r:embed="rId3"/>
                <a:stretch>
                  <a:fillRect l="-844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3224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7929AE-7F1B-499A-8489-A5B46C0F2713}"/>
              </a:ext>
            </a:extLst>
          </p:cNvPr>
          <p:cNvSpPr txBox="1"/>
          <p:nvPr/>
        </p:nvSpPr>
        <p:spPr>
          <a:xfrm>
            <a:off x="486032" y="329514"/>
            <a:ext cx="8023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numerical check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91C8ED9-F83C-46FD-918F-3B45B4C61336}"/>
                  </a:ext>
                </a:extLst>
              </p:cNvPr>
              <p:cNvSpPr txBox="1"/>
              <p:nvPr/>
            </p:nvSpPr>
            <p:spPr>
              <a:xfrm>
                <a:off x="708454" y="1383957"/>
                <a:ext cx="6516130" cy="190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f(x) = 5x^2 + x + 1</a:t>
                </a:r>
              </a:p>
              <a:p>
                <a:r>
                  <a:rPr lang="en-US" dirty="0"/>
                  <a:t>integrate f(x) over [-1,1] = 16/3 = 5.3</a:t>
                </a:r>
              </a:p>
              <a:p>
                <a:endParaRPr lang="en-US" dirty="0"/>
              </a:p>
              <a:p>
                <a:r>
                  <a:rPr lang="en-US" dirty="0"/>
                  <a:t>n=1 =&gt; 2f(0) = 2</a:t>
                </a:r>
              </a:p>
              <a:p>
                <a:r>
                  <a:rPr lang="en-US" dirty="0"/>
                  <a:t>n=3 =&gt;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rad>
                          </m:den>
                        </m:f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= 5.3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91C8ED9-F83C-46FD-918F-3B45B4C61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454" y="1383957"/>
                <a:ext cx="6516130" cy="1901161"/>
              </a:xfrm>
              <a:prstGeom prst="rect">
                <a:avLst/>
              </a:prstGeom>
              <a:blipFill>
                <a:blip r:embed="rId2"/>
                <a:stretch>
                  <a:fillRect l="-748" t="-16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502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7929AE-7F1B-499A-8489-A5B46C0F2713}"/>
              </a:ext>
            </a:extLst>
          </p:cNvPr>
          <p:cNvSpPr txBox="1"/>
          <p:nvPr/>
        </p:nvSpPr>
        <p:spPr>
          <a:xfrm>
            <a:off x="486032" y="329514"/>
            <a:ext cx="8023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Gaussian quadrature -- roots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98D420-528C-4025-936E-F5F0FE30F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62" y="2690780"/>
            <a:ext cx="3380952" cy="10285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C3D3E5-8A0D-46D2-88FD-555DFF29E4D6}"/>
              </a:ext>
            </a:extLst>
          </p:cNvPr>
          <p:cNvSpPr txBox="1"/>
          <p:nvPr/>
        </p:nvSpPr>
        <p:spPr>
          <a:xfrm>
            <a:off x="662473" y="3719351"/>
            <a:ext cx="6802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</a:t>
            </a:r>
            <a:r>
              <a:rPr lang="en-US" dirty="0" err="1"/>
              <a:t>i-th</a:t>
            </a:r>
            <a:r>
              <a:rPr lang="en-US" dirty="0"/>
              <a:t> weight for n-</a:t>
            </a:r>
            <a:r>
              <a:rPr lang="en-US" dirty="0" err="1"/>
              <a:t>th</a:t>
            </a:r>
            <a:r>
              <a:rPr lang="en-US" dirty="0"/>
              <a:t> Gaussian quadrature, is related to the derivative of the Legendre polynomials.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26EAB52-EE8B-4A39-A4C8-61012EAF5837}"/>
                  </a:ext>
                </a:extLst>
              </p:cNvPr>
              <p:cNvSpPr txBox="1"/>
              <p:nvPr/>
            </p:nvSpPr>
            <p:spPr>
              <a:xfrm>
                <a:off x="662473" y="1398118"/>
                <a:ext cx="68020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the </a:t>
                </a:r>
                <a:r>
                  <a:rPr lang="en-US" dirty="0" err="1"/>
                  <a:t>i-th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for n-</a:t>
                </a:r>
                <a:r>
                  <a:rPr lang="en-US" dirty="0" err="1"/>
                  <a:t>th</a:t>
                </a:r>
                <a:r>
                  <a:rPr lang="en-US" dirty="0"/>
                  <a:t> Gaussian quadrature is the root of the Legendre polynomials , i.e.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. 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26EAB52-EE8B-4A39-A4C8-61012EAF58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473" y="1398118"/>
                <a:ext cx="6802016" cy="646331"/>
              </a:xfrm>
              <a:prstGeom prst="rect">
                <a:avLst/>
              </a:prstGeom>
              <a:blipFill>
                <a:blip r:embed="rId3"/>
                <a:stretch>
                  <a:fillRect l="-807" t="-4717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2255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FDCB32-4603-4530-B4F5-8399FD1644B9}"/>
              </a:ext>
            </a:extLst>
          </p:cNvPr>
          <p:cNvSpPr txBox="1"/>
          <p:nvPr/>
        </p:nvSpPr>
        <p:spPr>
          <a:xfrm>
            <a:off x="300625" y="1377863"/>
            <a:ext cx="6876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F744BF-30DC-455F-B62D-0B04C6772E8E}"/>
              </a:ext>
            </a:extLst>
          </p:cNvPr>
          <p:cNvSpPr txBox="1"/>
          <p:nvPr/>
        </p:nvSpPr>
        <p:spPr>
          <a:xfrm>
            <a:off x="486032" y="329514"/>
            <a:ext cx="8023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Scipy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numpy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138EC0-FDB2-454A-80BD-A89A3B802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476" y="1377863"/>
            <a:ext cx="8019048" cy="280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CA2534-50B6-42BD-94AE-96D6893ED5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104" y="4579881"/>
            <a:ext cx="4305041" cy="1579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132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9396EF-D19E-4196-A49F-4E13B1111D31}"/>
              </a:ext>
            </a:extLst>
          </p:cNvPr>
          <p:cNvSpPr txBox="1"/>
          <p:nvPr/>
        </p:nvSpPr>
        <p:spPr>
          <a:xfrm>
            <a:off x="486032" y="329514"/>
            <a:ext cx="8023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boost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41B5BC-D5C1-40F7-A9A7-1AD7BCDC5A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835"/>
          <a:stretch/>
        </p:blipFill>
        <p:spPr>
          <a:xfrm>
            <a:off x="770279" y="3402537"/>
            <a:ext cx="6390476" cy="10948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E41786-A77E-4263-BB37-DD034B7832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570" y="2814840"/>
            <a:ext cx="4876190" cy="31428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6455F17-4D7A-4A59-8D3C-082027BA8070}"/>
              </a:ext>
            </a:extLst>
          </p:cNvPr>
          <p:cNvSpPr/>
          <p:nvPr/>
        </p:nvSpPr>
        <p:spPr>
          <a:xfrm>
            <a:off x="844420" y="1787431"/>
            <a:ext cx="74551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Internally class gauss has pre-computed tables of abscissa and weights</a:t>
            </a:r>
          </a:p>
          <a:p>
            <a:r>
              <a:rPr lang="en-US" dirty="0"/>
              <a:t> for 7, 15, 20, 25 and 30 points at up to 100-decimal digit precision.</a:t>
            </a:r>
          </a:p>
        </p:txBody>
      </p:sp>
    </p:spTree>
    <p:extLst>
      <p:ext uri="{BB962C8B-B14F-4D97-AF65-F5344CB8AC3E}">
        <p14:creationId xmlns:p14="http://schemas.microsoft.com/office/powerpoint/2010/main" val="766853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285</Words>
  <Application>Microsoft Office PowerPoint</Application>
  <PresentationFormat>On-screen Show (4:3)</PresentationFormat>
  <Paragraphs>35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xination Tai</dc:creator>
  <cp:lastModifiedBy>xination Tai</cp:lastModifiedBy>
  <cp:revision>24</cp:revision>
  <dcterms:created xsi:type="dcterms:W3CDTF">2019-03-30T11:30:48Z</dcterms:created>
  <dcterms:modified xsi:type="dcterms:W3CDTF">2019-03-30T13:21:19Z</dcterms:modified>
</cp:coreProperties>
</file>